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2DA9-4475-4D49-87B3-DEDB15F6E1C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DBD9-0175-5F42-9E4F-B4443772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4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A1BF518-15B4-A145-ADCE-A28A301DCFB5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63A1F95-472A-1249-80B6-C52F61C61DF0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8805E9D-19CE-7741-AF96-203C6E0A532E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C5CDDE3-CBD1-8140-B7AD-7C76A6957E1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C9FEE6A-F4B1-CE40-AE9B-637B38239ECF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F069FB8-5E4E-5C42-ACA4-63CEC07DE69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097B08C-1938-8348-B73A-BB1DB25C7858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487914B-7BDE-384D-ACD7-2C2FCE59F33E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50DE863-A8F2-C947-BD4D-EACABF172B8F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6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4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B891-EB65-864A-8AD2-11D7F7119A76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B26-E0FF-EE4F-9DC5-2C46F3D1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5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Chapter 16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3738" cy="5065713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latin typeface="Calibri" charset="0"/>
              </a:rPr>
              <a:t>Macroevolution</a:t>
            </a:r>
            <a:r>
              <a:rPr lang="en-US" dirty="0">
                <a:latin typeface="Calibri" charset="0"/>
              </a:rPr>
              <a:t>---Looking at biodiversity over a </a:t>
            </a:r>
            <a:r>
              <a:rPr lang="en-US" i="1" dirty="0">
                <a:latin typeface="Calibri" charset="0"/>
              </a:rPr>
              <a:t>long</a:t>
            </a:r>
            <a:r>
              <a:rPr lang="en-US" dirty="0">
                <a:latin typeface="Calibri" charset="0"/>
              </a:rPr>
              <a:t> period of time—understanding how really different species arose from a common ancestor.  (also known as </a:t>
            </a:r>
            <a:r>
              <a:rPr lang="en-US" b="1" i="1" dirty="0">
                <a:latin typeface="Calibri" charset="0"/>
              </a:rPr>
              <a:t>speciation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>
              <a:defRPr/>
            </a:pPr>
            <a:endParaRPr lang="en-US" dirty="0">
              <a:latin typeface="Calibri" charset="0"/>
            </a:endParaRPr>
          </a:p>
          <a:p>
            <a:pPr>
              <a:defRPr/>
            </a:pPr>
            <a:endParaRPr lang="en-US" dirty="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Calibri" charset="0"/>
              </a:rPr>
              <a:t>Darwin and Wallace were more concerned with </a:t>
            </a:r>
            <a:r>
              <a:rPr lang="en-US" b="1" dirty="0">
                <a:latin typeface="Calibri" charset="0"/>
              </a:rPr>
              <a:t>macroevolution</a:t>
            </a:r>
            <a:r>
              <a:rPr lang="en-US" dirty="0">
                <a:latin typeface="Calibri" charset="0"/>
              </a:rPr>
              <a:t>, though concepts of microevolution apply</a:t>
            </a:r>
            <a:r>
              <a:rPr lang="en-US" dirty="0" smtClean="0">
                <a:latin typeface="Calibri" charset="0"/>
              </a:rPr>
              <a:t>. (Like natural selection)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3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mad25510_1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5807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111"/>
          <p:cNvSpPr txBox="1">
            <a:spLocks noChangeArrowheads="1"/>
          </p:cNvSpPr>
          <p:nvPr/>
        </p:nvSpPr>
        <p:spPr bwMode="auto">
          <a:xfrm>
            <a:off x="5238750" y="3738563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800" b="1">
                <a:latin typeface="Arial" charset="0"/>
              </a:rPr>
              <a:t>Acadian flycatcher,</a:t>
            </a:r>
          </a:p>
          <a:p>
            <a:pPr defTabSz="914400" eaLnBrk="1" hangingPunct="1"/>
            <a:r>
              <a:rPr lang="en-US" sz="800" b="1">
                <a:latin typeface="Arial" charset="0"/>
              </a:rPr>
              <a:t>Empidonax virescens</a:t>
            </a:r>
          </a:p>
        </p:txBody>
      </p:sp>
      <p:sp>
        <p:nvSpPr>
          <p:cNvPr id="37891" name="Text Box 112"/>
          <p:cNvSpPr txBox="1">
            <a:spLocks noChangeArrowheads="1"/>
          </p:cNvSpPr>
          <p:nvPr/>
        </p:nvSpPr>
        <p:spPr bwMode="auto">
          <a:xfrm>
            <a:off x="4418013" y="5881688"/>
            <a:ext cx="962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800" b="1">
                <a:latin typeface="Arial" charset="0"/>
              </a:rPr>
              <a:t>Traill’s flycatcher,</a:t>
            </a:r>
          </a:p>
          <a:p>
            <a:pPr defTabSz="914400" eaLnBrk="1" hangingPunct="1"/>
            <a:r>
              <a:rPr lang="en-US" sz="800" b="1">
                <a:latin typeface="Arial" charset="0"/>
              </a:rPr>
              <a:t>Empidonax trailli</a:t>
            </a:r>
          </a:p>
        </p:txBody>
      </p:sp>
      <p:sp>
        <p:nvSpPr>
          <p:cNvPr id="37892" name="Text Box 113"/>
          <p:cNvSpPr txBox="1">
            <a:spLocks noChangeArrowheads="1"/>
          </p:cNvSpPr>
          <p:nvPr/>
        </p:nvSpPr>
        <p:spPr bwMode="auto">
          <a:xfrm>
            <a:off x="6381750" y="5956300"/>
            <a:ext cx="1089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800" b="1">
                <a:latin typeface="Arial" charset="0"/>
              </a:rPr>
              <a:t>Least flycatcher,</a:t>
            </a:r>
          </a:p>
          <a:p>
            <a:pPr defTabSz="914400" eaLnBrk="1" hangingPunct="1"/>
            <a:r>
              <a:rPr lang="en-US" sz="800" b="1">
                <a:latin typeface="Arial" charset="0"/>
              </a:rPr>
              <a:t>Empidonax minimus</a:t>
            </a:r>
          </a:p>
        </p:txBody>
      </p:sp>
      <p:sp>
        <p:nvSpPr>
          <p:cNvPr id="37893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601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66"/>
                </a:solidFill>
                <a:latin typeface="Arial" charset="0"/>
              </a:rPr>
              <a:t>Figure 16.2 Three species of flycatchers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57200" y="685800"/>
            <a:ext cx="3521075" cy="917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</a:rPr>
              <a:t>Flycatchers may look similar and yet do not interbreed in nature – are different species.</a:t>
            </a:r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4083050" y="854075"/>
            <a:ext cx="48768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Arial" charset="0"/>
              </a:rPr>
              <a:t>Copyright </a:t>
            </a:r>
            <a:r>
              <a:rPr lang="en-US" sz="800">
                <a:latin typeface="Arial" charset="0"/>
                <a:cs typeface="Times New Roman" charset="0"/>
              </a:rPr>
              <a:t>© </a:t>
            </a:r>
            <a:r>
              <a:rPr lang="en-US" sz="800">
                <a:latin typeface="Arial" charset="0"/>
              </a:rPr>
              <a:t>The McGraw-Hill Companies, Inc. Permission required for reproduction or display.</a:t>
            </a:r>
          </a:p>
        </p:txBody>
      </p:sp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3657600" y="6400800"/>
            <a:ext cx="5076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10287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Arial" charset="0"/>
              </a:rPr>
              <a:t>(Acadian): © Karl Maslowski/Visuals Unlimited; (Traill's): © Ralph Reinhold/Animals Animals;</a:t>
            </a:r>
            <a:br>
              <a:rPr lang="en-US" sz="800">
                <a:latin typeface="Arial" charset="0"/>
              </a:rPr>
            </a:br>
            <a:r>
              <a:rPr lang="en-US" sz="800">
                <a:latin typeface="Arial" charset="0"/>
              </a:rPr>
              <a:t>(least): © Stanley Maslowski/Visuals Unlimited</a:t>
            </a:r>
          </a:p>
        </p:txBody>
      </p:sp>
    </p:spTree>
    <p:extLst>
      <p:ext uri="{BB962C8B-B14F-4D97-AF65-F5344CB8AC3E}">
        <p14:creationId xmlns:p14="http://schemas.microsoft.com/office/powerpoint/2010/main" val="1744820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480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66"/>
                </a:solidFill>
                <a:latin typeface="Arial" charset="0"/>
              </a:rPr>
              <a:t>Figure 16.3 Human populations</a:t>
            </a:r>
          </a:p>
        </p:txBody>
      </p:sp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457200" y="838200"/>
            <a:ext cx="5562600" cy="642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</a:rPr>
              <a:t>Humans can look very different and yet can interbreed – are the same species.</a:t>
            </a:r>
          </a:p>
        </p:txBody>
      </p:sp>
      <p:pic>
        <p:nvPicPr>
          <p:cNvPr id="39939" name="Picture 8" descr="mad25510_1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2738"/>
            <a:ext cx="57912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9306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7620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 Rounded MT Bold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The biological species concept only applies to living sexually reproducing organisms</a:t>
            </a:r>
          </a:p>
          <a:p>
            <a:pPr lvl="1" eaLnBrk="1" hangingPunct="1">
              <a:spcBef>
                <a:spcPts val="700"/>
              </a:spcBef>
              <a:buClr>
                <a:srgbClr val="339933"/>
              </a:buClr>
              <a:buFont typeface="Wingdings" charset="0"/>
              <a:buChar char="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It does not apply to bacteria that reproduce asexually or fossils  </a:t>
            </a:r>
            <a:r>
              <a:rPr lang="en-US" sz="2800" dirty="0" smtClean="0">
                <a:solidFill>
                  <a:srgbClr val="FF0000"/>
                </a:solidFill>
              </a:rPr>
              <a:t>(DNA evidence helps us recognize different species)</a:t>
            </a:r>
          </a:p>
          <a:p>
            <a:pPr marL="457200" lvl="1" indent="0" eaLnBrk="1" hangingPunct="1">
              <a:spcBef>
                <a:spcPts val="700"/>
              </a:spcBef>
              <a:buClr>
                <a:srgbClr val="339933"/>
              </a:buClr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800"/>
              </a:spcBef>
              <a:buFont typeface="Arial Rounded MT Bold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Other definitions of species</a:t>
            </a:r>
          </a:p>
          <a:p>
            <a:pPr lvl="1" eaLnBrk="1" hangingPunct="1">
              <a:spcBef>
                <a:spcPts val="700"/>
              </a:spcBef>
              <a:buClr>
                <a:srgbClr val="339933"/>
              </a:buClr>
              <a:buFont typeface="Wingdings" charset="0"/>
              <a:buChar char="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Category of classification below rank of genus</a:t>
            </a:r>
          </a:p>
          <a:p>
            <a:pPr lvl="1" eaLnBrk="1" hangingPunct="1">
              <a:spcBef>
                <a:spcPts val="700"/>
              </a:spcBef>
              <a:buClr>
                <a:srgbClr val="339933"/>
              </a:buClr>
              <a:buFont typeface="Wingdings" charset="0"/>
              <a:buChar char="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Species in the same genus share a recent common ancestor</a:t>
            </a:r>
          </a:p>
        </p:txBody>
      </p:sp>
    </p:spTree>
    <p:extLst>
      <p:ext uri="{BB962C8B-B14F-4D97-AF65-F5344CB8AC3E}">
        <p14:creationId xmlns:p14="http://schemas.microsoft.com/office/powerpoint/2010/main" val="141656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long is a long period of time…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history of life on earth dates back…3.5 billion years.</a:t>
            </a:r>
          </a:p>
        </p:txBody>
      </p:sp>
    </p:spTree>
    <p:extLst>
      <p:ext uri="{BB962C8B-B14F-4D97-AF65-F5344CB8AC3E}">
        <p14:creationId xmlns:p14="http://schemas.microsoft.com/office/powerpoint/2010/main" val="12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739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66"/>
                </a:solidFill>
                <a:latin typeface="Arial" charset="0"/>
              </a:rPr>
              <a:t>Figure 16.1 Dinosaurs---how long ago was this?</a:t>
            </a:r>
          </a:p>
        </p:txBody>
      </p:sp>
      <p:pic>
        <p:nvPicPr>
          <p:cNvPr id="25602" name="Picture 6" descr="mad25510_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898525"/>
            <a:ext cx="868997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519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66"/>
                </a:solidFill>
                <a:latin typeface="Arial" charset="0"/>
              </a:rPr>
              <a:t>Table 16.1 The Geological Timescale: Major Divisions of Geological Time and Some of the Major Evolutionary Events That Occurred</a:t>
            </a:r>
          </a:p>
        </p:txBody>
      </p:sp>
      <p:pic>
        <p:nvPicPr>
          <p:cNvPr id="27650" name="Picture 5" descr="mad25510_t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5"/>
          <a:stretch>
            <a:fillRect/>
          </a:stretch>
        </p:blipFill>
        <p:spPr bwMode="auto">
          <a:xfrm>
            <a:off x="228600" y="1822450"/>
            <a:ext cx="8686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564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335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66"/>
                </a:solidFill>
                <a:latin typeface="Arial" charset="0"/>
              </a:rPr>
              <a:t>Table 16.1 continued</a:t>
            </a:r>
          </a:p>
        </p:txBody>
      </p:sp>
      <p:pic>
        <p:nvPicPr>
          <p:cNvPr id="29698" name="Picture 6" descr="mad25510_t16_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1913"/>
            <a:ext cx="86868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61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335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66"/>
                </a:solidFill>
                <a:latin typeface="Arial" charset="0"/>
              </a:rPr>
              <a:t>Table 16.1 continued</a:t>
            </a:r>
          </a:p>
        </p:txBody>
      </p:sp>
      <p:pic>
        <p:nvPicPr>
          <p:cNvPr id="31746" name="Picture 6" descr="mad25510_t16_0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31925"/>
            <a:ext cx="8896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693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Darwin and Wallace proposed that the variation we see in life on earth is the result of repeated natural selection events---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At some point in time, previously similar creatures become so different they can’t successfully breed. They are considered different species.</a:t>
            </a:r>
          </a:p>
        </p:txBody>
      </p:sp>
    </p:spTree>
    <p:extLst>
      <p:ext uri="{BB962C8B-B14F-4D97-AF65-F5344CB8AC3E}">
        <p14:creationId xmlns:p14="http://schemas.microsoft.com/office/powerpoint/2010/main" val="109212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0066"/>
                </a:solidFill>
                <a:latin typeface="Arial" charset="0"/>
              </a:rPr>
              <a:t>16.1  Speciation and Macroevolution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8013" indent="-608013"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How do we define a species?</a:t>
            </a:r>
          </a:p>
        </p:txBody>
      </p:sp>
    </p:spTree>
    <p:extLst>
      <p:ext uri="{BB962C8B-B14F-4D97-AF65-F5344CB8AC3E}">
        <p14:creationId xmlns:p14="http://schemas.microsoft.com/office/powerpoint/2010/main" val="3200683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762000"/>
            <a:ext cx="82296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 Rounded MT Bold" charset="0"/>
              <a:buChar char="•"/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Biological species concept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339933"/>
              </a:buClr>
              <a:buFont typeface="Wingdings" charset="0"/>
              <a:buChar char="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Members of a species 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Interbreed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Have a shared gene pool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Produce fertile offspring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339933"/>
              </a:buClr>
              <a:buFont typeface="Wingdings" charset="0"/>
              <a:buChar char="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Not based on appearance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Flycatchers look similar but are different species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Humans can look very different but are the same species</a:t>
            </a:r>
          </a:p>
        </p:txBody>
      </p:sp>
    </p:spTree>
    <p:extLst>
      <p:ext uri="{BB962C8B-B14F-4D97-AF65-F5344CB8AC3E}">
        <p14:creationId xmlns:p14="http://schemas.microsoft.com/office/powerpoint/2010/main" val="2924670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364</Words>
  <Application>Microsoft Macintosh PowerPoint</Application>
  <PresentationFormat>On-screen Show (4:3)</PresentationFormat>
  <Paragraphs>51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 16</vt:lpstr>
      <vt:lpstr>How long is a long period of time…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Super</dc:creator>
  <cp:lastModifiedBy>Heidi Super</cp:lastModifiedBy>
  <cp:revision>2</cp:revision>
  <dcterms:created xsi:type="dcterms:W3CDTF">2013-12-11T17:43:33Z</dcterms:created>
  <dcterms:modified xsi:type="dcterms:W3CDTF">2013-12-11T17:44:54Z</dcterms:modified>
</cp:coreProperties>
</file>