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57" r:id="rId3"/>
    <p:sldId id="585" r:id="rId4"/>
    <p:sldId id="595" r:id="rId5"/>
    <p:sldId id="596" r:id="rId6"/>
    <p:sldId id="597" r:id="rId7"/>
    <p:sldId id="598" r:id="rId8"/>
    <p:sldId id="599" r:id="rId9"/>
    <p:sldId id="602" r:id="rId10"/>
    <p:sldId id="603" r:id="rId11"/>
    <p:sldId id="608" r:id="rId12"/>
    <p:sldId id="609" r:id="rId13"/>
    <p:sldId id="613" r:id="rId14"/>
    <p:sldId id="614" r:id="rId15"/>
    <p:sldId id="615" r:id="rId16"/>
    <p:sldId id="616" r:id="rId17"/>
    <p:sldId id="617" r:id="rId18"/>
    <p:sldId id="610" r:id="rId19"/>
    <p:sldId id="611" r:id="rId20"/>
    <p:sldId id="612" r:id="rId21"/>
    <p:sldId id="618" r:id="rId22"/>
    <p:sldId id="619" r:id="rId23"/>
    <p:sldId id="620" r:id="rId24"/>
    <p:sldId id="621" r:id="rId25"/>
    <p:sldId id="622" r:id="rId26"/>
    <p:sldId id="623" r:id="rId27"/>
    <p:sldId id="624" r:id="rId28"/>
    <p:sldId id="625" r:id="rId29"/>
    <p:sldId id="626" r:id="rId30"/>
    <p:sldId id="627" r:id="rId31"/>
    <p:sldId id="628" r:id="rId32"/>
    <p:sldId id="629" r:id="rId33"/>
    <p:sldId id="630" r:id="rId34"/>
    <p:sldId id="631" r:id="rId35"/>
    <p:sldId id="632" r:id="rId36"/>
    <p:sldId id="633" r:id="rId37"/>
    <p:sldId id="634" r:id="rId38"/>
    <p:sldId id="635" r:id="rId39"/>
    <p:sldId id="636" r:id="rId40"/>
    <p:sldId id="637" r:id="rId41"/>
    <p:sldId id="638" r:id="rId42"/>
    <p:sldId id="639" r:id="rId43"/>
    <p:sldId id="640" r:id="rId44"/>
    <p:sldId id="643" r:id="rId45"/>
    <p:sldId id="644" r:id="rId46"/>
    <p:sldId id="645" r:id="rId47"/>
    <p:sldId id="646" r:id="rId48"/>
    <p:sldId id="647" r:id="rId49"/>
    <p:sldId id="648" r:id="rId50"/>
    <p:sldId id="649" r:id="rId51"/>
    <p:sldId id="650" r:id="rId52"/>
    <p:sldId id="651" r:id="rId53"/>
    <p:sldId id="652" r:id="rId5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6"/>
  </p:normalViewPr>
  <p:slideViewPr>
    <p:cSldViewPr>
      <p:cViewPr varScale="1">
        <p:scale>
          <a:sx n="107" d="100"/>
          <a:sy n="107" d="100"/>
        </p:scale>
        <p:origin x="1760"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AE5715-1AE8-4748-9DF9-BA14F7FCB9E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F21A6740-FE42-FB4A-B0DB-95454EDA9C3B}"/>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001B1196-7925-5A42-8341-33D2F8A01C1D}" type="datetimeFigureOut">
              <a:rPr lang="en-US" altLang="en-US"/>
              <a:pPr>
                <a:defRPr/>
              </a:pPr>
              <a:t>3/3/20</a:t>
            </a:fld>
            <a:endParaRPr lang="en-US" altLang="en-US"/>
          </a:p>
        </p:txBody>
      </p:sp>
      <p:sp>
        <p:nvSpPr>
          <p:cNvPr id="4" name="Slide Image Placeholder 3">
            <a:extLst>
              <a:ext uri="{FF2B5EF4-FFF2-40B4-BE49-F238E27FC236}">
                <a16:creationId xmlns:a16="http://schemas.microsoft.com/office/drawing/2014/main" id="{83DAB68A-2C49-384F-88CC-082C29C4B8EC}"/>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1C3CC37-57D8-7149-A10C-5D18C32FF39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71A4A9E-FEEF-834D-9E76-4CDDD687455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AEC6A74C-595A-3149-823A-1B7657AD5D0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D0F60C5-46F9-EA48-B260-F5BADD8654C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F8C7619F-FEDC-5743-805A-87D8075A982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D451FDD-6B6A-7843-89DF-B9FAC04E91E2}" type="slidenum">
              <a:rPr lang="en-US" altLang="en-US" sz="1200">
                <a:latin typeface="Calibri" panose="020F0502020204030204" pitchFamily="34" charset="0"/>
              </a:rPr>
              <a:pPr/>
              <a:t>4</a:t>
            </a:fld>
            <a:endParaRPr lang="en-US" altLang="en-US" sz="1200">
              <a:latin typeface="Calibri" panose="020F0502020204030204" pitchFamily="34" charset="0"/>
            </a:endParaRPr>
          </a:p>
        </p:txBody>
      </p:sp>
      <p:sp>
        <p:nvSpPr>
          <p:cNvPr id="38914" name="Rectangle 2">
            <a:extLst>
              <a:ext uri="{FF2B5EF4-FFF2-40B4-BE49-F238E27FC236}">
                <a16:creationId xmlns:a16="http://schemas.microsoft.com/office/drawing/2014/main" id="{7B1913A2-A5D9-8C46-9919-F615889AB96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a:extLst>
              <a:ext uri="{FF2B5EF4-FFF2-40B4-BE49-F238E27FC236}">
                <a16:creationId xmlns:a16="http://schemas.microsoft.com/office/drawing/2014/main" id="{6FB91581-DC8C-C04B-843F-0F34630A32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cs typeface="ＭＳ Ｐゴシック" panose="020B0600070205080204" pitchFamily="34" charset="-128"/>
            </a:endParaRPr>
          </a:p>
        </p:txBody>
      </p:sp>
    </p:spTree>
    <p:extLst>
      <p:ext uri="{BB962C8B-B14F-4D97-AF65-F5344CB8AC3E}">
        <p14:creationId xmlns:p14="http://schemas.microsoft.com/office/powerpoint/2010/main" val="3376028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C36715AA-1FF5-3D43-8EAC-804FC7D3B02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FCEA1F7-6DF6-BF45-9A05-F3A19AD49133}" type="slidenum">
              <a:rPr lang="en-US" altLang="en-US" sz="1200">
                <a:latin typeface="Times" pitchFamily="2" charset="0"/>
              </a:rPr>
              <a:pPr/>
              <a:t>40</a:t>
            </a:fld>
            <a:endParaRPr lang="en-US" altLang="en-US" sz="1200">
              <a:latin typeface="Times" pitchFamily="2" charset="0"/>
            </a:endParaRPr>
          </a:p>
        </p:txBody>
      </p:sp>
      <p:sp>
        <p:nvSpPr>
          <p:cNvPr id="50178" name="Rectangle 2">
            <a:extLst>
              <a:ext uri="{FF2B5EF4-FFF2-40B4-BE49-F238E27FC236}">
                <a16:creationId xmlns:a16="http://schemas.microsoft.com/office/drawing/2014/main" id="{7FC7D946-C0BD-3845-A6A8-CCC38A0ECD3D}"/>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a:extLst>
              <a:ext uri="{FF2B5EF4-FFF2-40B4-BE49-F238E27FC236}">
                <a16:creationId xmlns:a16="http://schemas.microsoft.com/office/drawing/2014/main" id="{B7CCAB34-6C7A-5741-A8C8-A3A5256D1DA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163959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CF589939-7B04-924E-8F22-056CD5551E6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5498BED-F3D9-5442-B46C-03D791919435}" type="slidenum">
              <a:rPr lang="en-US" altLang="en-US" sz="1200">
                <a:latin typeface="Calibri" panose="020F0502020204030204" pitchFamily="34" charset="0"/>
              </a:rPr>
              <a:pPr/>
              <a:t>6</a:t>
            </a:fld>
            <a:endParaRPr lang="en-US" altLang="en-US" sz="1200">
              <a:latin typeface="Calibri" panose="020F0502020204030204" pitchFamily="34" charset="0"/>
            </a:endParaRPr>
          </a:p>
        </p:txBody>
      </p:sp>
      <p:sp>
        <p:nvSpPr>
          <p:cNvPr id="41986" name="Rectangle 2">
            <a:extLst>
              <a:ext uri="{FF2B5EF4-FFF2-40B4-BE49-F238E27FC236}">
                <a16:creationId xmlns:a16="http://schemas.microsoft.com/office/drawing/2014/main" id="{51AA0014-FF05-2A43-9A90-A2E31C004F1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a:extLst>
              <a:ext uri="{FF2B5EF4-FFF2-40B4-BE49-F238E27FC236}">
                <a16:creationId xmlns:a16="http://schemas.microsoft.com/office/drawing/2014/main" id="{098643FB-50D8-9242-9B11-8BA636F71A6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cs typeface="ＭＳ Ｐゴシック" panose="020B0600070205080204" pitchFamily="34" charset="-128"/>
            </a:endParaRPr>
          </a:p>
        </p:txBody>
      </p:sp>
    </p:spTree>
    <p:extLst>
      <p:ext uri="{BB962C8B-B14F-4D97-AF65-F5344CB8AC3E}">
        <p14:creationId xmlns:p14="http://schemas.microsoft.com/office/powerpoint/2010/main" val="1303327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38EB0E6A-D406-2F48-AC17-EACCC65E9D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1BCBD66-4F38-214C-AE40-DC765C84F0F6}" type="slidenum">
              <a:rPr lang="en-US" altLang="en-US" sz="1200">
                <a:latin typeface="Calibri" panose="020F0502020204030204" pitchFamily="34" charset="0"/>
              </a:rPr>
              <a:pPr/>
              <a:t>8</a:t>
            </a:fld>
            <a:endParaRPr lang="en-US" altLang="en-US" sz="1200">
              <a:latin typeface="Calibri" panose="020F0502020204030204" pitchFamily="34" charset="0"/>
            </a:endParaRPr>
          </a:p>
        </p:txBody>
      </p:sp>
      <p:sp>
        <p:nvSpPr>
          <p:cNvPr id="45058" name="Rectangle 2">
            <a:extLst>
              <a:ext uri="{FF2B5EF4-FFF2-40B4-BE49-F238E27FC236}">
                <a16:creationId xmlns:a16="http://schemas.microsoft.com/office/drawing/2014/main" id="{66E4A8C6-689F-E945-BAB9-F4C33851D2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a:extLst>
              <a:ext uri="{FF2B5EF4-FFF2-40B4-BE49-F238E27FC236}">
                <a16:creationId xmlns:a16="http://schemas.microsoft.com/office/drawing/2014/main" id="{9385FEA2-E506-B941-A4BC-879B6BCCED1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cs typeface="ＭＳ Ｐゴシック" panose="020B0600070205080204" pitchFamily="34" charset="-128"/>
            </a:endParaRPr>
          </a:p>
        </p:txBody>
      </p:sp>
    </p:spTree>
    <p:extLst>
      <p:ext uri="{BB962C8B-B14F-4D97-AF65-F5344CB8AC3E}">
        <p14:creationId xmlns:p14="http://schemas.microsoft.com/office/powerpoint/2010/main" val="4193273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63BFBD26-70E9-C940-BB40-AB0B0495C6E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BEC8D9A-181E-BC40-AE5A-8AC3C3391889}" type="slidenum">
              <a:rPr lang="en-US" altLang="en-US" sz="1200">
                <a:latin typeface="Calibri" panose="020F0502020204030204" pitchFamily="34" charset="0"/>
              </a:rPr>
              <a:pPr/>
              <a:t>9</a:t>
            </a:fld>
            <a:endParaRPr lang="en-US" altLang="en-US" sz="1200">
              <a:latin typeface="Calibri" panose="020F0502020204030204" pitchFamily="34" charset="0"/>
            </a:endParaRPr>
          </a:p>
        </p:txBody>
      </p:sp>
      <p:sp>
        <p:nvSpPr>
          <p:cNvPr id="49154" name="Rectangle 2">
            <a:extLst>
              <a:ext uri="{FF2B5EF4-FFF2-40B4-BE49-F238E27FC236}">
                <a16:creationId xmlns:a16="http://schemas.microsoft.com/office/drawing/2014/main" id="{61C5F21D-B36E-C946-AFF7-5C9898BB27B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a:extLst>
              <a:ext uri="{FF2B5EF4-FFF2-40B4-BE49-F238E27FC236}">
                <a16:creationId xmlns:a16="http://schemas.microsoft.com/office/drawing/2014/main" id="{18C46D66-A3B0-D641-B573-1F54671DC8D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cs typeface="ＭＳ Ｐゴシック" panose="020B0600070205080204" pitchFamily="34" charset="-128"/>
            </a:endParaRPr>
          </a:p>
        </p:txBody>
      </p:sp>
    </p:spTree>
    <p:extLst>
      <p:ext uri="{BB962C8B-B14F-4D97-AF65-F5344CB8AC3E}">
        <p14:creationId xmlns:p14="http://schemas.microsoft.com/office/powerpoint/2010/main" val="2365189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9BEB53B6-C041-C942-89B9-7B6AA9B934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AAFE474-26AB-D448-87B3-AF48FCA73C8C}" type="slidenum">
              <a:rPr lang="en-US" altLang="en-US" sz="1200">
                <a:latin typeface="Calibri" panose="020F0502020204030204" pitchFamily="34" charset="0"/>
              </a:rPr>
              <a:pPr/>
              <a:t>17</a:t>
            </a:fld>
            <a:endParaRPr lang="en-US" altLang="en-US" sz="1200">
              <a:latin typeface="Calibri" panose="020F0502020204030204" pitchFamily="34" charset="0"/>
            </a:endParaRPr>
          </a:p>
        </p:txBody>
      </p:sp>
      <p:sp>
        <p:nvSpPr>
          <p:cNvPr id="66562" name="Rectangle 2">
            <a:extLst>
              <a:ext uri="{FF2B5EF4-FFF2-40B4-BE49-F238E27FC236}">
                <a16:creationId xmlns:a16="http://schemas.microsoft.com/office/drawing/2014/main" id="{95892D84-B129-D943-B2A4-70ED9159EB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a:extLst>
              <a:ext uri="{FF2B5EF4-FFF2-40B4-BE49-F238E27FC236}">
                <a16:creationId xmlns:a16="http://schemas.microsoft.com/office/drawing/2014/main" id="{A06ABB73-5CE1-FD44-9864-1CFFB0C3838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cs typeface="ＭＳ Ｐゴシック" panose="020B0600070205080204" pitchFamily="34" charset="-128"/>
            </a:endParaRPr>
          </a:p>
        </p:txBody>
      </p:sp>
    </p:spTree>
    <p:extLst>
      <p:ext uri="{BB962C8B-B14F-4D97-AF65-F5344CB8AC3E}">
        <p14:creationId xmlns:p14="http://schemas.microsoft.com/office/powerpoint/2010/main" val="2592801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a:extLst>
              <a:ext uri="{FF2B5EF4-FFF2-40B4-BE49-F238E27FC236}">
                <a16:creationId xmlns:a16="http://schemas.microsoft.com/office/drawing/2014/main" id="{BC7A2609-A9C3-E64D-A963-CB37ABB498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01521AB-1587-0045-82B9-75793F974ACC}" type="slidenum">
              <a:rPr lang="en-US" altLang="en-US" smtClean="0"/>
              <a:pPr>
                <a:spcBef>
                  <a:spcPct val="0"/>
                </a:spcBef>
              </a:pPr>
              <a:t>21</a:t>
            </a:fld>
            <a:endParaRPr lang="en-US" altLang="en-US"/>
          </a:p>
        </p:txBody>
      </p:sp>
      <p:sp>
        <p:nvSpPr>
          <p:cNvPr id="59394" name="Rectangle 2">
            <a:extLst>
              <a:ext uri="{FF2B5EF4-FFF2-40B4-BE49-F238E27FC236}">
                <a16:creationId xmlns:a16="http://schemas.microsoft.com/office/drawing/2014/main" id="{E7B2DBAC-7EDB-814B-8B40-85F30C855FE5}"/>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a:extLst>
              <a:ext uri="{FF2B5EF4-FFF2-40B4-BE49-F238E27FC236}">
                <a16:creationId xmlns:a16="http://schemas.microsoft.com/office/drawing/2014/main" id="{BA6FFD4B-7A55-8E44-9A2A-27EA4C8FD4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4200952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55FD8EF3-3FD5-8B4F-BEED-88F840B8D4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6690B93-5B93-984A-B474-4E3BC651D28D}" type="slidenum">
              <a:rPr lang="en-US" altLang="en-US" smtClean="0"/>
              <a:pPr>
                <a:spcBef>
                  <a:spcPct val="0"/>
                </a:spcBef>
              </a:pPr>
              <a:t>23</a:t>
            </a:fld>
            <a:endParaRPr lang="en-US" altLang="en-US"/>
          </a:p>
        </p:txBody>
      </p:sp>
      <p:sp>
        <p:nvSpPr>
          <p:cNvPr id="62466" name="Rectangle 2">
            <a:extLst>
              <a:ext uri="{FF2B5EF4-FFF2-40B4-BE49-F238E27FC236}">
                <a16:creationId xmlns:a16="http://schemas.microsoft.com/office/drawing/2014/main" id="{CD8EEAFB-96F2-974D-9230-35FA7DC33043}"/>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a:extLst>
              <a:ext uri="{FF2B5EF4-FFF2-40B4-BE49-F238E27FC236}">
                <a16:creationId xmlns:a16="http://schemas.microsoft.com/office/drawing/2014/main" id="{940FE174-6C0E-9048-B84E-CE9CF38B4F9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824679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B658C483-37D2-CD48-A4E0-A43F046643B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959F8B7-924A-CF46-A259-4DA3A4E43A41}" type="slidenum">
              <a:rPr lang="en-US" altLang="en-US" sz="1200">
                <a:latin typeface="Calibri" panose="020F0502020204030204" pitchFamily="34" charset="0"/>
              </a:rPr>
              <a:pPr/>
              <a:t>27</a:t>
            </a:fld>
            <a:endParaRPr lang="en-US" altLang="en-US" sz="1200">
              <a:latin typeface="Calibri" panose="020F0502020204030204" pitchFamily="34" charset="0"/>
            </a:endParaRPr>
          </a:p>
        </p:txBody>
      </p:sp>
      <p:sp>
        <p:nvSpPr>
          <p:cNvPr id="34818" name="Rectangle 2">
            <a:extLst>
              <a:ext uri="{FF2B5EF4-FFF2-40B4-BE49-F238E27FC236}">
                <a16:creationId xmlns:a16="http://schemas.microsoft.com/office/drawing/2014/main" id="{2CB51727-BD48-C246-BECA-1A37DC091640}"/>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a:extLst>
              <a:ext uri="{FF2B5EF4-FFF2-40B4-BE49-F238E27FC236}">
                <a16:creationId xmlns:a16="http://schemas.microsoft.com/office/drawing/2014/main" id="{C6C17978-10C4-604F-A1C8-7CB0BAEA301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886562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CC6AA4F0-7318-844C-845F-82088EA5DB6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58D8475-31DA-7F47-9B47-CA00CE2656AF}" type="slidenum">
              <a:rPr lang="en-US" altLang="en-US" sz="1200">
                <a:latin typeface="Calibri" panose="020F0502020204030204" pitchFamily="34" charset="0"/>
              </a:rPr>
              <a:pPr/>
              <a:t>29</a:t>
            </a:fld>
            <a:endParaRPr lang="en-US" altLang="en-US" sz="1200">
              <a:latin typeface="Calibri" panose="020F0502020204030204" pitchFamily="34" charset="0"/>
            </a:endParaRPr>
          </a:p>
        </p:txBody>
      </p:sp>
      <p:sp>
        <p:nvSpPr>
          <p:cNvPr id="37890" name="Rectangle 2">
            <a:extLst>
              <a:ext uri="{FF2B5EF4-FFF2-40B4-BE49-F238E27FC236}">
                <a16:creationId xmlns:a16="http://schemas.microsoft.com/office/drawing/2014/main" id="{B5B352A4-BE78-304B-8985-4C329C7D723F}"/>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a:extLst>
              <a:ext uri="{FF2B5EF4-FFF2-40B4-BE49-F238E27FC236}">
                <a16:creationId xmlns:a16="http://schemas.microsoft.com/office/drawing/2014/main" id="{5D56C8E1-F9A5-B348-A00A-5176FB5F06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4247765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953C07A4-1DE2-094F-9BED-BDCAEE05C25A}"/>
              </a:ext>
            </a:extLst>
          </p:cNvPr>
          <p:cNvSpPr>
            <a:spLocks noGrp="1"/>
          </p:cNvSpPr>
          <p:nvPr>
            <p:ph type="dt" sz="half" idx="10"/>
          </p:nvPr>
        </p:nvSpPr>
        <p:spPr/>
        <p:txBody>
          <a:bodyPr/>
          <a:lstStyle>
            <a:lvl1pPr>
              <a:defRPr/>
            </a:lvl1pPr>
          </a:lstStyle>
          <a:p>
            <a:pPr>
              <a:defRPr/>
            </a:pPr>
            <a:fld id="{C7DB840C-C634-2D43-90F6-CED785014D08}" type="datetimeFigureOut">
              <a:rPr lang="en-US" altLang="en-US"/>
              <a:pPr>
                <a:defRPr/>
              </a:pPr>
              <a:t>3/3/20</a:t>
            </a:fld>
            <a:endParaRPr lang="en-US" altLang="en-US"/>
          </a:p>
        </p:txBody>
      </p:sp>
      <p:sp>
        <p:nvSpPr>
          <p:cNvPr id="5" name="Footer Placeholder 4">
            <a:extLst>
              <a:ext uri="{FF2B5EF4-FFF2-40B4-BE49-F238E27FC236}">
                <a16:creationId xmlns:a16="http://schemas.microsoft.com/office/drawing/2014/main" id="{C4046FD5-D5C0-E14C-9C92-32C9F8E9243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3EDCB49-A9F8-7848-8BFF-368728ECBE87}"/>
              </a:ext>
            </a:extLst>
          </p:cNvPr>
          <p:cNvSpPr>
            <a:spLocks noGrp="1"/>
          </p:cNvSpPr>
          <p:nvPr>
            <p:ph type="sldNum" sz="quarter" idx="12"/>
          </p:nvPr>
        </p:nvSpPr>
        <p:spPr/>
        <p:txBody>
          <a:bodyPr/>
          <a:lstStyle>
            <a:lvl1pPr>
              <a:defRPr/>
            </a:lvl1pPr>
          </a:lstStyle>
          <a:p>
            <a:pPr>
              <a:defRPr/>
            </a:pPr>
            <a:fld id="{A1D9DBC2-2409-4841-95D4-8A47036EF6DF}" type="slidenum">
              <a:rPr lang="en-US" altLang="en-US"/>
              <a:pPr>
                <a:defRPr/>
              </a:pPr>
              <a:t>‹#›</a:t>
            </a:fld>
            <a:endParaRPr lang="en-US" altLang="en-US"/>
          </a:p>
        </p:txBody>
      </p:sp>
    </p:spTree>
    <p:extLst>
      <p:ext uri="{BB962C8B-B14F-4D97-AF65-F5344CB8AC3E}">
        <p14:creationId xmlns:p14="http://schemas.microsoft.com/office/powerpoint/2010/main" val="2589976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74737E-B3F7-5C43-8B64-54A315D693B6}"/>
              </a:ext>
            </a:extLst>
          </p:cNvPr>
          <p:cNvSpPr>
            <a:spLocks noGrp="1"/>
          </p:cNvSpPr>
          <p:nvPr>
            <p:ph type="dt" sz="half" idx="10"/>
          </p:nvPr>
        </p:nvSpPr>
        <p:spPr/>
        <p:txBody>
          <a:bodyPr/>
          <a:lstStyle>
            <a:lvl1pPr>
              <a:defRPr/>
            </a:lvl1pPr>
          </a:lstStyle>
          <a:p>
            <a:pPr>
              <a:defRPr/>
            </a:pPr>
            <a:fld id="{AAFF0EEC-7A9F-E749-B4FF-F3351CD252EB}" type="datetimeFigureOut">
              <a:rPr lang="en-US" altLang="en-US"/>
              <a:pPr>
                <a:defRPr/>
              </a:pPr>
              <a:t>3/3/20</a:t>
            </a:fld>
            <a:endParaRPr lang="en-US" altLang="en-US"/>
          </a:p>
        </p:txBody>
      </p:sp>
      <p:sp>
        <p:nvSpPr>
          <p:cNvPr id="5" name="Footer Placeholder 4">
            <a:extLst>
              <a:ext uri="{FF2B5EF4-FFF2-40B4-BE49-F238E27FC236}">
                <a16:creationId xmlns:a16="http://schemas.microsoft.com/office/drawing/2014/main" id="{C77C8B0C-3B62-344B-9D71-0F77DC4F8F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2279726-F4F7-3043-BC23-7A8A05CAE978}"/>
              </a:ext>
            </a:extLst>
          </p:cNvPr>
          <p:cNvSpPr>
            <a:spLocks noGrp="1"/>
          </p:cNvSpPr>
          <p:nvPr>
            <p:ph type="sldNum" sz="quarter" idx="12"/>
          </p:nvPr>
        </p:nvSpPr>
        <p:spPr/>
        <p:txBody>
          <a:bodyPr/>
          <a:lstStyle>
            <a:lvl1pPr>
              <a:defRPr/>
            </a:lvl1pPr>
          </a:lstStyle>
          <a:p>
            <a:pPr>
              <a:defRPr/>
            </a:pPr>
            <a:fld id="{B821D501-4FC1-834E-A164-ADF147F27EFD}" type="slidenum">
              <a:rPr lang="en-US" altLang="en-US"/>
              <a:pPr>
                <a:defRPr/>
              </a:pPr>
              <a:t>‹#›</a:t>
            </a:fld>
            <a:endParaRPr lang="en-US" altLang="en-US"/>
          </a:p>
        </p:txBody>
      </p:sp>
    </p:spTree>
    <p:extLst>
      <p:ext uri="{BB962C8B-B14F-4D97-AF65-F5344CB8AC3E}">
        <p14:creationId xmlns:p14="http://schemas.microsoft.com/office/powerpoint/2010/main" val="3222869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EBC9F3-DFBD-3F4D-B951-ADCC4FE37CA7}"/>
              </a:ext>
            </a:extLst>
          </p:cNvPr>
          <p:cNvSpPr>
            <a:spLocks noGrp="1"/>
          </p:cNvSpPr>
          <p:nvPr>
            <p:ph type="dt" sz="half" idx="10"/>
          </p:nvPr>
        </p:nvSpPr>
        <p:spPr/>
        <p:txBody>
          <a:bodyPr/>
          <a:lstStyle>
            <a:lvl1pPr>
              <a:defRPr/>
            </a:lvl1pPr>
          </a:lstStyle>
          <a:p>
            <a:pPr>
              <a:defRPr/>
            </a:pPr>
            <a:fld id="{FAABAC76-9B42-434F-B926-79E89343BE91}" type="datetimeFigureOut">
              <a:rPr lang="en-US" altLang="en-US"/>
              <a:pPr>
                <a:defRPr/>
              </a:pPr>
              <a:t>3/3/20</a:t>
            </a:fld>
            <a:endParaRPr lang="en-US" altLang="en-US"/>
          </a:p>
        </p:txBody>
      </p:sp>
      <p:sp>
        <p:nvSpPr>
          <p:cNvPr id="5" name="Footer Placeholder 4">
            <a:extLst>
              <a:ext uri="{FF2B5EF4-FFF2-40B4-BE49-F238E27FC236}">
                <a16:creationId xmlns:a16="http://schemas.microsoft.com/office/drawing/2014/main" id="{A3BEAB64-7674-704F-971B-819E8636BBE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B9C55C9-CC67-FC48-A10F-582FE5B71A21}"/>
              </a:ext>
            </a:extLst>
          </p:cNvPr>
          <p:cNvSpPr>
            <a:spLocks noGrp="1"/>
          </p:cNvSpPr>
          <p:nvPr>
            <p:ph type="sldNum" sz="quarter" idx="12"/>
          </p:nvPr>
        </p:nvSpPr>
        <p:spPr/>
        <p:txBody>
          <a:bodyPr/>
          <a:lstStyle>
            <a:lvl1pPr>
              <a:defRPr/>
            </a:lvl1pPr>
          </a:lstStyle>
          <a:p>
            <a:pPr>
              <a:defRPr/>
            </a:pPr>
            <a:fld id="{F9A50B6D-296F-B346-8AB6-0FDB6BB3EF43}" type="slidenum">
              <a:rPr lang="en-US" altLang="en-US"/>
              <a:pPr>
                <a:defRPr/>
              </a:pPr>
              <a:t>‹#›</a:t>
            </a:fld>
            <a:endParaRPr lang="en-US" altLang="en-US"/>
          </a:p>
        </p:txBody>
      </p:sp>
    </p:spTree>
    <p:extLst>
      <p:ext uri="{BB962C8B-B14F-4D97-AF65-F5344CB8AC3E}">
        <p14:creationId xmlns:p14="http://schemas.microsoft.com/office/powerpoint/2010/main" val="2068659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0CA860-B724-F94A-BC9B-DDDD660A5687}"/>
              </a:ext>
            </a:extLst>
          </p:cNvPr>
          <p:cNvSpPr>
            <a:spLocks noGrp="1"/>
          </p:cNvSpPr>
          <p:nvPr>
            <p:ph type="dt" sz="half" idx="10"/>
          </p:nvPr>
        </p:nvSpPr>
        <p:spPr/>
        <p:txBody>
          <a:bodyPr/>
          <a:lstStyle>
            <a:lvl1pPr>
              <a:defRPr/>
            </a:lvl1pPr>
          </a:lstStyle>
          <a:p>
            <a:pPr>
              <a:defRPr/>
            </a:pPr>
            <a:fld id="{6A5E41DC-951F-E344-8E75-1C169E1695E9}" type="datetimeFigureOut">
              <a:rPr lang="en-US" altLang="en-US"/>
              <a:pPr>
                <a:defRPr/>
              </a:pPr>
              <a:t>3/3/20</a:t>
            </a:fld>
            <a:endParaRPr lang="en-US" altLang="en-US"/>
          </a:p>
        </p:txBody>
      </p:sp>
      <p:sp>
        <p:nvSpPr>
          <p:cNvPr id="5" name="Footer Placeholder 4">
            <a:extLst>
              <a:ext uri="{FF2B5EF4-FFF2-40B4-BE49-F238E27FC236}">
                <a16:creationId xmlns:a16="http://schemas.microsoft.com/office/drawing/2014/main" id="{8B2D7A64-4FE9-4042-92AF-449C68C0D1B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A6AB7B7-6A7A-6C4C-889F-C94EDCF98683}"/>
              </a:ext>
            </a:extLst>
          </p:cNvPr>
          <p:cNvSpPr>
            <a:spLocks noGrp="1"/>
          </p:cNvSpPr>
          <p:nvPr>
            <p:ph type="sldNum" sz="quarter" idx="12"/>
          </p:nvPr>
        </p:nvSpPr>
        <p:spPr/>
        <p:txBody>
          <a:bodyPr/>
          <a:lstStyle>
            <a:lvl1pPr>
              <a:defRPr/>
            </a:lvl1pPr>
          </a:lstStyle>
          <a:p>
            <a:pPr>
              <a:defRPr/>
            </a:pPr>
            <a:fld id="{CE647531-3176-6348-BFBB-B277B81C404F}" type="slidenum">
              <a:rPr lang="en-US" altLang="en-US"/>
              <a:pPr>
                <a:defRPr/>
              </a:pPr>
              <a:t>‹#›</a:t>
            </a:fld>
            <a:endParaRPr lang="en-US" altLang="en-US"/>
          </a:p>
        </p:txBody>
      </p:sp>
    </p:spTree>
    <p:extLst>
      <p:ext uri="{BB962C8B-B14F-4D97-AF65-F5344CB8AC3E}">
        <p14:creationId xmlns:p14="http://schemas.microsoft.com/office/powerpoint/2010/main" val="3705351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ACBE43-C4F6-7B40-B5CD-75996B0D02DD}"/>
              </a:ext>
            </a:extLst>
          </p:cNvPr>
          <p:cNvSpPr>
            <a:spLocks noGrp="1"/>
          </p:cNvSpPr>
          <p:nvPr>
            <p:ph type="dt" sz="half" idx="10"/>
          </p:nvPr>
        </p:nvSpPr>
        <p:spPr/>
        <p:txBody>
          <a:bodyPr/>
          <a:lstStyle>
            <a:lvl1pPr>
              <a:defRPr/>
            </a:lvl1pPr>
          </a:lstStyle>
          <a:p>
            <a:pPr>
              <a:defRPr/>
            </a:pPr>
            <a:fld id="{256CC8B0-64D3-A242-8C5C-EDE514BF2F47}" type="datetimeFigureOut">
              <a:rPr lang="en-US" altLang="en-US"/>
              <a:pPr>
                <a:defRPr/>
              </a:pPr>
              <a:t>3/3/20</a:t>
            </a:fld>
            <a:endParaRPr lang="en-US" altLang="en-US"/>
          </a:p>
        </p:txBody>
      </p:sp>
      <p:sp>
        <p:nvSpPr>
          <p:cNvPr id="5" name="Footer Placeholder 4">
            <a:extLst>
              <a:ext uri="{FF2B5EF4-FFF2-40B4-BE49-F238E27FC236}">
                <a16:creationId xmlns:a16="http://schemas.microsoft.com/office/drawing/2014/main" id="{F5EDB16B-6AB2-D747-8BF7-7F54C12BCC1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8560643-A109-4C4B-A1BE-6D98D160B302}"/>
              </a:ext>
            </a:extLst>
          </p:cNvPr>
          <p:cNvSpPr>
            <a:spLocks noGrp="1"/>
          </p:cNvSpPr>
          <p:nvPr>
            <p:ph type="sldNum" sz="quarter" idx="12"/>
          </p:nvPr>
        </p:nvSpPr>
        <p:spPr/>
        <p:txBody>
          <a:bodyPr/>
          <a:lstStyle>
            <a:lvl1pPr>
              <a:defRPr/>
            </a:lvl1pPr>
          </a:lstStyle>
          <a:p>
            <a:pPr>
              <a:defRPr/>
            </a:pPr>
            <a:fld id="{59A43F63-344B-BB43-A7DE-EE8D33C58C78}" type="slidenum">
              <a:rPr lang="en-US" altLang="en-US"/>
              <a:pPr>
                <a:defRPr/>
              </a:pPr>
              <a:t>‹#›</a:t>
            </a:fld>
            <a:endParaRPr lang="en-US" altLang="en-US"/>
          </a:p>
        </p:txBody>
      </p:sp>
    </p:spTree>
    <p:extLst>
      <p:ext uri="{BB962C8B-B14F-4D97-AF65-F5344CB8AC3E}">
        <p14:creationId xmlns:p14="http://schemas.microsoft.com/office/powerpoint/2010/main" val="2958206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8EDE66F-76DB-A54D-B182-47625F181BF6}"/>
              </a:ext>
            </a:extLst>
          </p:cNvPr>
          <p:cNvSpPr>
            <a:spLocks noGrp="1"/>
          </p:cNvSpPr>
          <p:nvPr>
            <p:ph type="dt" sz="half" idx="10"/>
          </p:nvPr>
        </p:nvSpPr>
        <p:spPr/>
        <p:txBody>
          <a:bodyPr/>
          <a:lstStyle>
            <a:lvl1pPr>
              <a:defRPr/>
            </a:lvl1pPr>
          </a:lstStyle>
          <a:p>
            <a:pPr>
              <a:defRPr/>
            </a:pPr>
            <a:fld id="{062A8E19-B5C6-8446-87F6-D0DEE9065CEA}" type="datetimeFigureOut">
              <a:rPr lang="en-US" altLang="en-US"/>
              <a:pPr>
                <a:defRPr/>
              </a:pPr>
              <a:t>3/3/20</a:t>
            </a:fld>
            <a:endParaRPr lang="en-US" altLang="en-US"/>
          </a:p>
        </p:txBody>
      </p:sp>
      <p:sp>
        <p:nvSpPr>
          <p:cNvPr id="6" name="Footer Placeholder 4">
            <a:extLst>
              <a:ext uri="{FF2B5EF4-FFF2-40B4-BE49-F238E27FC236}">
                <a16:creationId xmlns:a16="http://schemas.microsoft.com/office/drawing/2014/main" id="{3B4DDE66-C3FB-0B41-901B-95C22127513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7E728A7-4978-8041-AF94-8F0A90144660}"/>
              </a:ext>
            </a:extLst>
          </p:cNvPr>
          <p:cNvSpPr>
            <a:spLocks noGrp="1"/>
          </p:cNvSpPr>
          <p:nvPr>
            <p:ph type="sldNum" sz="quarter" idx="12"/>
          </p:nvPr>
        </p:nvSpPr>
        <p:spPr/>
        <p:txBody>
          <a:bodyPr/>
          <a:lstStyle>
            <a:lvl1pPr>
              <a:defRPr/>
            </a:lvl1pPr>
          </a:lstStyle>
          <a:p>
            <a:pPr>
              <a:defRPr/>
            </a:pPr>
            <a:fld id="{6DB53C28-6129-E941-8875-5C400172C514}" type="slidenum">
              <a:rPr lang="en-US" altLang="en-US"/>
              <a:pPr>
                <a:defRPr/>
              </a:pPr>
              <a:t>‹#›</a:t>
            </a:fld>
            <a:endParaRPr lang="en-US" altLang="en-US"/>
          </a:p>
        </p:txBody>
      </p:sp>
    </p:spTree>
    <p:extLst>
      <p:ext uri="{BB962C8B-B14F-4D97-AF65-F5344CB8AC3E}">
        <p14:creationId xmlns:p14="http://schemas.microsoft.com/office/powerpoint/2010/main" val="1801307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7105B2B-3A7E-CE4C-8DDC-4B7EF9F89591}"/>
              </a:ext>
            </a:extLst>
          </p:cNvPr>
          <p:cNvSpPr>
            <a:spLocks noGrp="1"/>
          </p:cNvSpPr>
          <p:nvPr>
            <p:ph type="dt" sz="half" idx="10"/>
          </p:nvPr>
        </p:nvSpPr>
        <p:spPr/>
        <p:txBody>
          <a:bodyPr/>
          <a:lstStyle>
            <a:lvl1pPr>
              <a:defRPr/>
            </a:lvl1pPr>
          </a:lstStyle>
          <a:p>
            <a:pPr>
              <a:defRPr/>
            </a:pPr>
            <a:fld id="{4277796F-E9E0-C641-955D-6700E07BF360}" type="datetimeFigureOut">
              <a:rPr lang="en-US" altLang="en-US"/>
              <a:pPr>
                <a:defRPr/>
              </a:pPr>
              <a:t>3/3/20</a:t>
            </a:fld>
            <a:endParaRPr lang="en-US" altLang="en-US"/>
          </a:p>
        </p:txBody>
      </p:sp>
      <p:sp>
        <p:nvSpPr>
          <p:cNvPr id="8" name="Footer Placeholder 4">
            <a:extLst>
              <a:ext uri="{FF2B5EF4-FFF2-40B4-BE49-F238E27FC236}">
                <a16:creationId xmlns:a16="http://schemas.microsoft.com/office/drawing/2014/main" id="{D38079AB-0C82-A544-AA61-79F7DE7F04C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91C87A5-9CE3-0045-A16D-731FC1A50265}"/>
              </a:ext>
            </a:extLst>
          </p:cNvPr>
          <p:cNvSpPr>
            <a:spLocks noGrp="1"/>
          </p:cNvSpPr>
          <p:nvPr>
            <p:ph type="sldNum" sz="quarter" idx="12"/>
          </p:nvPr>
        </p:nvSpPr>
        <p:spPr/>
        <p:txBody>
          <a:bodyPr/>
          <a:lstStyle>
            <a:lvl1pPr>
              <a:defRPr/>
            </a:lvl1pPr>
          </a:lstStyle>
          <a:p>
            <a:pPr>
              <a:defRPr/>
            </a:pPr>
            <a:fld id="{5F457C54-538D-2B4B-907D-E7B4F8C993C6}" type="slidenum">
              <a:rPr lang="en-US" altLang="en-US"/>
              <a:pPr>
                <a:defRPr/>
              </a:pPr>
              <a:t>‹#›</a:t>
            </a:fld>
            <a:endParaRPr lang="en-US" altLang="en-US"/>
          </a:p>
        </p:txBody>
      </p:sp>
    </p:spTree>
    <p:extLst>
      <p:ext uri="{BB962C8B-B14F-4D97-AF65-F5344CB8AC3E}">
        <p14:creationId xmlns:p14="http://schemas.microsoft.com/office/powerpoint/2010/main" val="828921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0518738-9EF1-D04A-B75D-2D90CAB80E6F}"/>
              </a:ext>
            </a:extLst>
          </p:cNvPr>
          <p:cNvSpPr>
            <a:spLocks noGrp="1"/>
          </p:cNvSpPr>
          <p:nvPr>
            <p:ph type="dt" sz="half" idx="10"/>
          </p:nvPr>
        </p:nvSpPr>
        <p:spPr/>
        <p:txBody>
          <a:bodyPr/>
          <a:lstStyle>
            <a:lvl1pPr>
              <a:defRPr/>
            </a:lvl1pPr>
          </a:lstStyle>
          <a:p>
            <a:pPr>
              <a:defRPr/>
            </a:pPr>
            <a:fld id="{4345C65E-8586-A048-A9BA-99D70D97930C}" type="datetimeFigureOut">
              <a:rPr lang="en-US" altLang="en-US"/>
              <a:pPr>
                <a:defRPr/>
              </a:pPr>
              <a:t>3/3/20</a:t>
            </a:fld>
            <a:endParaRPr lang="en-US" altLang="en-US"/>
          </a:p>
        </p:txBody>
      </p:sp>
      <p:sp>
        <p:nvSpPr>
          <p:cNvPr id="4" name="Footer Placeholder 4">
            <a:extLst>
              <a:ext uri="{FF2B5EF4-FFF2-40B4-BE49-F238E27FC236}">
                <a16:creationId xmlns:a16="http://schemas.microsoft.com/office/drawing/2014/main" id="{4AF75871-A5C5-BF40-9B28-7F57251A4F8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F4C8D63-B805-C149-9BCA-7489427ECBFA}"/>
              </a:ext>
            </a:extLst>
          </p:cNvPr>
          <p:cNvSpPr>
            <a:spLocks noGrp="1"/>
          </p:cNvSpPr>
          <p:nvPr>
            <p:ph type="sldNum" sz="quarter" idx="12"/>
          </p:nvPr>
        </p:nvSpPr>
        <p:spPr/>
        <p:txBody>
          <a:bodyPr/>
          <a:lstStyle>
            <a:lvl1pPr>
              <a:defRPr/>
            </a:lvl1pPr>
          </a:lstStyle>
          <a:p>
            <a:pPr>
              <a:defRPr/>
            </a:pPr>
            <a:fld id="{F4C153C2-FF23-0C40-B290-E13254C457BD}" type="slidenum">
              <a:rPr lang="en-US" altLang="en-US"/>
              <a:pPr>
                <a:defRPr/>
              </a:pPr>
              <a:t>‹#›</a:t>
            </a:fld>
            <a:endParaRPr lang="en-US" altLang="en-US"/>
          </a:p>
        </p:txBody>
      </p:sp>
    </p:spTree>
    <p:extLst>
      <p:ext uri="{BB962C8B-B14F-4D97-AF65-F5344CB8AC3E}">
        <p14:creationId xmlns:p14="http://schemas.microsoft.com/office/powerpoint/2010/main" val="87630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1833EC7-1F43-1D43-8737-20D5ACC5BD1F}"/>
              </a:ext>
            </a:extLst>
          </p:cNvPr>
          <p:cNvSpPr>
            <a:spLocks noGrp="1"/>
          </p:cNvSpPr>
          <p:nvPr>
            <p:ph type="dt" sz="half" idx="10"/>
          </p:nvPr>
        </p:nvSpPr>
        <p:spPr/>
        <p:txBody>
          <a:bodyPr/>
          <a:lstStyle>
            <a:lvl1pPr>
              <a:defRPr/>
            </a:lvl1pPr>
          </a:lstStyle>
          <a:p>
            <a:pPr>
              <a:defRPr/>
            </a:pPr>
            <a:fld id="{E9206F97-213B-0B40-A3C5-DF12928C4999}" type="datetimeFigureOut">
              <a:rPr lang="en-US" altLang="en-US"/>
              <a:pPr>
                <a:defRPr/>
              </a:pPr>
              <a:t>3/3/20</a:t>
            </a:fld>
            <a:endParaRPr lang="en-US" altLang="en-US"/>
          </a:p>
        </p:txBody>
      </p:sp>
      <p:sp>
        <p:nvSpPr>
          <p:cNvPr id="3" name="Footer Placeholder 4">
            <a:extLst>
              <a:ext uri="{FF2B5EF4-FFF2-40B4-BE49-F238E27FC236}">
                <a16:creationId xmlns:a16="http://schemas.microsoft.com/office/drawing/2014/main" id="{78BA84A6-E05C-134A-96C9-BF5F2750C89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DC65BF0-C146-FA4D-83B0-CA6929AF5DDF}"/>
              </a:ext>
            </a:extLst>
          </p:cNvPr>
          <p:cNvSpPr>
            <a:spLocks noGrp="1"/>
          </p:cNvSpPr>
          <p:nvPr>
            <p:ph type="sldNum" sz="quarter" idx="12"/>
          </p:nvPr>
        </p:nvSpPr>
        <p:spPr/>
        <p:txBody>
          <a:bodyPr/>
          <a:lstStyle>
            <a:lvl1pPr>
              <a:defRPr/>
            </a:lvl1pPr>
          </a:lstStyle>
          <a:p>
            <a:pPr>
              <a:defRPr/>
            </a:pPr>
            <a:fld id="{07FA138C-539D-0D41-88D8-7974FDC64033}" type="slidenum">
              <a:rPr lang="en-US" altLang="en-US"/>
              <a:pPr>
                <a:defRPr/>
              </a:pPr>
              <a:t>‹#›</a:t>
            </a:fld>
            <a:endParaRPr lang="en-US" altLang="en-US"/>
          </a:p>
        </p:txBody>
      </p:sp>
    </p:spTree>
    <p:extLst>
      <p:ext uri="{BB962C8B-B14F-4D97-AF65-F5344CB8AC3E}">
        <p14:creationId xmlns:p14="http://schemas.microsoft.com/office/powerpoint/2010/main" val="3246416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D8F02DB-8380-7240-9F32-3F621A9DCA26}"/>
              </a:ext>
            </a:extLst>
          </p:cNvPr>
          <p:cNvSpPr>
            <a:spLocks noGrp="1"/>
          </p:cNvSpPr>
          <p:nvPr>
            <p:ph type="dt" sz="half" idx="10"/>
          </p:nvPr>
        </p:nvSpPr>
        <p:spPr/>
        <p:txBody>
          <a:bodyPr/>
          <a:lstStyle>
            <a:lvl1pPr>
              <a:defRPr/>
            </a:lvl1pPr>
          </a:lstStyle>
          <a:p>
            <a:pPr>
              <a:defRPr/>
            </a:pPr>
            <a:fld id="{2DEEC49D-584C-4A4E-A25E-004B4D4652DC}" type="datetimeFigureOut">
              <a:rPr lang="en-US" altLang="en-US"/>
              <a:pPr>
                <a:defRPr/>
              </a:pPr>
              <a:t>3/3/20</a:t>
            </a:fld>
            <a:endParaRPr lang="en-US" altLang="en-US"/>
          </a:p>
        </p:txBody>
      </p:sp>
      <p:sp>
        <p:nvSpPr>
          <p:cNvPr id="6" name="Footer Placeholder 4">
            <a:extLst>
              <a:ext uri="{FF2B5EF4-FFF2-40B4-BE49-F238E27FC236}">
                <a16:creationId xmlns:a16="http://schemas.microsoft.com/office/drawing/2014/main" id="{06359FF2-EC70-3342-B37C-541E355C856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0330BB5-03B8-EE45-97B5-C86119916B2A}"/>
              </a:ext>
            </a:extLst>
          </p:cNvPr>
          <p:cNvSpPr>
            <a:spLocks noGrp="1"/>
          </p:cNvSpPr>
          <p:nvPr>
            <p:ph type="sldNum" sz="quarter" idx="12"/>
          </p:nvPr>
        </p:nvSpPr>
        <p:spPr/>
        <p:txBody>
          <a:bodyPr/>
          <a:lstStyle>
            <a:lvl1pPr>
              <a:defRPr/>
            </a:lvl1pPr>
          </a:lstStyle>
          <a:p>
            <a:pPr>
              <a:defRPr/>
            </a:pPr>
            <a:fld id="{D5D5B8AF-7BA2-AB4C-B845-214F65A0BA09}" type="slidenum">
              <a:rPr lang="en-US" altLang="en-US"/>
              <a:pPr>
                <a:defRPr/>
              </a:pPr>
              <a:t>‹#›</a:t>
            </a:fld>
            <a:endParaRPr lang="en-US" altLang="en-US"/>
          </a:p>
        </p:txBody>
      </p:sp>
    </p:spTree>
    <p:extLst>
      <p:ext uri="{BB962C8B-B14F-4D97-AF65-F5344CB8AC3E}">
        <p14:creationId xmlns:p14="http://schemas.microsoft.com/office/powerpoint/2010/main" val="1967085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2EA4F73-F6B0-BE4A-9355-5F1D48B473A2}"/>
              </a:ext>
            </a:extLst>
          </p:cNvPr>
          <p:cNvSpPr>
            <a:spLocks noGrp="1"/>
          </p:cNvSpPr>
          <p:nvPr>
            <p:ph type="dt" sz="half" idx="10"/>
          </p:nvPr>
        </p:nvSpPr>
        <p:spPr/>
        <p:txBody>
          <a:bodyPr/>
          <a:lstStyle>
            <a:lvl1pPr>
              <a:defRPr/>
            </a:lvl1pPr>
          </a:lstStyle>
          <a:p>
            <a:pPr>
              <a:defRPr/>
            </a:pPr>
            <a:fld id="{6571EF1E-EDA5-8945-A33D-956AE5C7D99E}" type="datetimeFigureOut">
              <a:rPr lang="en-US" altLang="en-US"/>
              <a:pPr>
                <a:defRPr/>
              </a:pPr>
              <a:t>3/3/20</a:t>
            </a:fld>
            <a:endParaRPr lang="en-US" altLang="en-US"/>
          </a:p>
        </p:txBody>
      </p:sp>
      <p:sp>
        <p:nvSpPr>
          <p:cNvPr id="6" name="Footer Placeholder 4">
            <a:extLst>
              <a:ext uri="{FF2B5EF4-FFF2-40B4-BE49-F238E27FC236}">
                <a16:creationId xmlns:a16="http://schemas.microsoft.com/office/drawing/2014/main" id="{210CADDD-0B9E-5C49-A46D-89139EE89C9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4B51339-BD23-994A-ADBB-2D1801028040}"/>
              </a:ext>
            </a:extLst>
          </p:cNvPr>
          <p:cNvSpPr>
            <a:spLocks noGrp="1"/>
          </p:cNvSpPr>
          <p:nvPr>
            <p:ph type="sldNum" sz="quarter" idx="12"/>
          </p:nvPr>
        </p:nvSpPr>
        <p:spPr/>
        <p:txBody>
          <a:bodyPr/>
          <a:lstStyle>
            <a:lvl1pPr>
              <a:defRPr/>
            </a:lvl1pPr>
          </a:lstStyle>
          <a:p>
            <a:pPr>
              <a:defRPr/>
            </a:pPr>
            <a:fld id="{46F2ED26-BF65-C449-BBC3-63FB563104B0}" type="slidenum">
              <a:rPr lang="en-US" altLang="en-US"/>
              <a:pPr>
                <a:defRPr/>
              </a:pPr>
              <a:t>‹#›</a:t>
            </a:fld>
            <a:endParaRPr lang="en-US" altLang="en-US"/>
          </a:p>
        </p:txBody>
      </p:sp>
    </p:spTree>
    <p:extLst>
      <p:ext uri="{BB962C8B-B14F-4D97-AF65-F5344CB8AC3E}">
        <p14:creationId xmlns:p14="http://schemas.microsoft.com/office/powerpoint/2010/main" val="3864299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782956A-4403-D442-BDEC-D4DF12B5715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DA38DB2-CBBA-124A-A6B9-543674B1885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F0BBD95-6973-E043-B14F-9D82CCDB5FAD}"/>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a:defRPr/>
            </a:pPr>
            <a:fld id="{826CA991-812B-5D46-A1FC-BDD1E53549DC}" type="datetimeFigureOut">
              <a:rPr lang="en-US" altLang="en-US"/>
              <a:pPr>
                <a:defRPr/>
              </a:pPr>
              <a:t>3/3/20</a:t>
            </a:fld>
            <a:endParaRPr lang="en-US" altLang="en-US"/>
          </a:p>
        </p:txBody>
      </p:sp>
      <p:sp>
        <p:nvSpPr>
          <p:cNvPr id="5" name="Footer Placeholder 4">
            <a:extLst>
              <a:ext uri="{FF2B5EF4-FFF2-40B4-BE49-F238E27FC236}">
                <a16:creationId xmlns:a16="http://schemas.microsoft.com/office/drawing/2014/main" id="{C890851D-B154-424B-A9AC-89D752B605E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FA9BBEF1-F955-1D47-BFAB-61630347A0C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889A3AE3-50FE-3640-A49C-4D152049AE4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imgres?imgurl=http://www.unm.edu/~mpachman/Antibodies%2520Project/TurqouiseAntibody-Structure.jpg&amp;imgrefurl=http://www.unm.edu/~mpachman/Antibodies%2520Project/structure.htm&amp;usg=__1868DmyPvwsdq6L-U4aXS4Y5Ehw=&amp;h=285&amp;w=256&amp;sz=48&amp;hl=en&amp;start=6&amp;zoom=1&amp;tbnid=nigPE5jIbQxl_M:&amp;tbnh=115&amp;tbnw=103&amp;ei=ef9TTs-LGMyisQLJ-JSlBw&amp;prev=/search?q=antibody&amp;hl=en&amp;gbv=2&amp;tbm=isch&amp;itbs=1"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en.wikipedia.org/wiki/File:Colostrum_vs_breastmilk.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C9171-0439-B240-8B3D-7560E5DA435F}"/>
              </a:ext>
            </a:extLst>
          </p:cNvPr>
          <p:cNvSpPr>
            <a:spLocks noGrp="1"/>
          </p:cNvSpPr>
          <p:nvPr>
            <p:ph type="ctrTitle"/>
          </p:nvPr>
        </p:nvSpPr>
        <p:spPr>
          <a:xfrm>
            <a:off x="685800" y="2133600"/>
            <a:ext cx="7772400" cy="1470025"/>
          </a:xfrm>
        </p:spPr>
        <p:txBody>
          <a:bodyPr rtlCol="0">
            <a:noAutofit/>
          </a:bodyPr>
          <a:lstStyle/>
          <a:p>
            <a:pPr eaLnBrk="1" fontAlgn="auto" hangingPunct="1">
              <a:spcAft>
                <a:spcPts val="0"/>
              </a:spcAft>
              <a:defRPr/>
            </a:pPr>
            <a:r>
              <a:rPr lang="en-US" sz="2400" b="1" dirty="0">
                <a:ea typeface="+mj-ea"/>
                <a:cs typeface="+mj-cs"/>
              </a:rPr>
              <a:t>Immunology</a:t>
            </a:r>
            <a:br>
              <a:rPr lang="en-US" sz="2400" b="1" dirty="0">
                <a:ea typeface="+mj-ea"/>
                <a:cs typeface="+mj-cs"/>
              </a:rPr>
            </a:br>
            <a:r>
              <a:rPr lang="en-US" sz="2400" b="1" dirty="0">
                <a:ea typeface="+mj-ea"/>
                <a:cs typeface="+mj-cs"/>
              </a:rPr>
              <a:t>Biol 465</a:t>
            </a:r>
            <a:br>
              <a:rPr lang="en-US" sz="2400" b="1" dirty="0">
                <a:ea typeface="+mj-ea"/>
                <a:cs typeface="+mj-cs"/>
              </a:rPr>
            </a:br>
            <a:r>
              <a:rPr lang="en-US" sz="2400" b="1" dirty="0">
                <a:ea typeface="+mj-ea"/>
                <a:cs typeface="+mj-cs"/>
              </a:rPr>
              <a:t>Minot State University</a:t>
            </a:r>
            <a:br>
              <a:rPr lang="en-US" sz="2400" b="1" dirty="0">
                <a:ea typeface="+mj-ea"/>
                <a:cs typeface="+mj-cs"/>
              </a:rPr>
            </a:br>
            <a:r>
              <a:rPr lang="en-US" sz="2400" b="1" dirty="0">
                <a:ea typeface="+mj-ea"/>
                <a:cs typeface="+mj-cs"/>
              </a:rPr>
              <a:t>Spring 2020</a:t>
            </a:r>
          </a:p>
        </p:txBody>
      </p:sp>
      <p:sp>
        <p:nvSpPr>
          <p:cNvPr id="3" name="Subtitle 2">
            <a:extLst>
              <a:ext uri="{FF2B5EF4-FFF2-40B4-BE49-F238E27FC236}">
                <a16:creationId xmlns:a16="http://schemas.microsoft.com/office/drawing/2014/main" id="{5534B78B-B13B-E540-9BBB-54E29E8B32BE}"/>
              </a:ext>
            </a:extLst>
          </p:cNvPr>
          <p:cNvSpPr>
            <a:spLocks noGrp="1"/>
          </p:cNvSpPr>
          <p:nvPr>
            <p:ph type="subTitle" idx="1"/>
          </p:nvPr>
        </p:nvSpPr>
        <p:spPr/>
        <p:txBody>
          <a:bodyPr rtlCol="0">
            <a:normAutofit/>
          </a:bodyPr>
          <a:lstStyle/>
          <a:p>
            <a:pPr eaLnBrk="1" fontAlgn="auto" hangingPunct="1">
              <a:spcAft>
                <a:spcPts val="0"/>
              </a:spcAft>
              <a:defRPr/>
            </a:pPr>
            <a:endParaRPr lang="en-US" dirty="0">
              <a:ea typeface="+mn-ea"/>
              <a:cs typeface="+mn-cs"/>
            </a:endParaRPr>
          </a:p>
          <a:p>
            <a:pPr eaLnBrk="1" fontAlgn="auto" hangingPunct="1">
              <a:spcAft>
                <a:spcPts val="0"/>
              </a:spcAft>
              <a:defRPr/>
            </a:pPr>
            <a:r>
              <a:rPr lang="en-US" sz="2400" b="1" dirty="0">
                <a:ea typeface="+mn-ea"/>
                <a:cs typeface="+mn-cs"/>
              </a:rPr>
              <a:t>MWF 9-9:50 am</a:t>
            </a:r>
          </a:p>
          <a:p>
            <a:pPr eaLnBrk="1" fontAlgn="auto" hangingPunct="1">
              <a:spcAft>
                <a:spcPts val="0"/>
              </a:spcAft>
              <a:defRPr/>
            </a:pPr>
            <a:r>
              <a:rPr lang="en-US" sz="2400" b="1" dirty="0">
                <a:ea typeface="+mn-ea"/>
                <a:cs typeface="+mn-cs"/>
              </a:rPr>
              <a:t>Lab Tuesdays 9am-noon</a:t>
            </a:r>
          </a:p>
        </p:txBody>
      </p:sp>
      <p:pic>
        <p:nvPicPr>
          <p:cNvPr id="14339" name="Picture 2" descr="BiologyColorlogo">
            <a:extLst>
              <a:ext uri="{FF2B5EF4-FFF2-40B4-BE49-F238E27FC236}">
                <a16:creationId xmlns:a16="http://schemas.microsoft.com/office/drawing/2014/main" id="{33753B48-CD23-BD45-B171-C8855F0A12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388620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2">
            <a:hlinkClick r:id="rId3"/>
            <a:extLst>
              <a:ext uri="{FF2B5EF4-FFF2-40B4-BE49-F238E27FC236}">
                <a16:creationId xmlns:a16="http://schemas.microsoft.com/office/drawing/2014/main" id="{2D4AED79-FDF2-1744-B371-58F97E4830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077913"/>
            <a:ext cx="1219200"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
            <a:hlinkClick r:id="rId3"/>
            <a:extLst>
              <a:ext uri="{FF2B5EF4-FFF2-40B4-BE49-F238E27FC236}">
                <a16:creationId xmlns:a16="http://schemas.microsoft.com/office/drawing/2014/main" id="{86117344-FA26-8C41-8CAE-444DED6FC6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657600"/>
            <a:ext cx="1219200"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5FD40589-A243-7B4A-B44E-6B04634322D6}"/>
              </a:ext>
            </a:extLst>
          </p:cNvPr>
          <p:cNvSpPr>
            <a:spLocks noGrp="1"/>
          </p:cNvSpPr>
          <p:nvPr>
            <p:ph type="title"/>
          </p:nvPr>
        </p:nvSpPr>
        <p:spPr/>
        <p:txBody>
          <a:bodyPr/>
          <a:lstStyle/>
          <a:p>
            <a:endParaRPr lang="en-US" altLang="en-US"/>
          </a:p>
        </p:txBody>
      </p:sp>
      <p:sp>
        <p:nvSpPr>
          <p:cNvPr id="50178" name="Content Placeholder 2">
            <a:extLst>
              <a:ext uri="{FF2B5EF4-FFF2-40B4-BE49-F238E27FC236}">
                <a16:creationId xmlns:a16="http://schemas.microsoft.com/office/drawing/2014/main" id="{E647AD39-D433-C544-B626-FBC2EDD2B7CF}"/>
              </a:ext>
            </a:extLst>
          </p:cNvPr>
          <p:cNvSpPr>
            <a:spLocks noGrp="1"/>
          </p:cNvSpPr>
          <p:nvPr>
            <p:ph idx="1"/>
          </p:nvPr>
        </p:nvSpPr>
        <p:spPr/>
        <p:txBody>
          <a:bodyPr/>
          <a:lstStyle/>
          <a:p>
            <a:r>
              <a:rPr lang="en-US" altLang="en-US">
                <a:cs typeface="ＭＳ Ｐゴシック" panose="020B0600070205080204" pitchFamily="34" charset="-128"/>
              </a:rPr>
              <a:t>Note that they are in a specific linear order.  C</a:t>
            </a:r>
            <a:r>
              <a:rPr lang="en-US" altLang="en-US">
                <a:latin typeface="Symbol" pitchFamily="2" charset="2"/>
                <a:cs typeface="ＭＳ Ｐゴシック" panose="020B0600070205080204" pitchFamily="34" charset="-128"/>
              </a:rPr>
              <a:t>m </a:t>
            </a:r>
            <a:r>
              <a:rPr lang="en-US" altLang="en-US">
                <a:cs typeface="ＭＳ Ｐゴシック" panose="020B0600070205080204" pitchFamily="34" charset="-128"/>
              </a:rPr>
              <a:t> and C</a:t>
            </a:r>
            <a:r>
              <a:rPr lang="en-US" altLang="en-US">
                <a:latin typeface="Symbol" pitchFamily="2" charset="2"/>
                <a:cs typeface="ＭＳ Ｐゴシック" panose="020B0600070205080204" pitchFamily="34" charset="-128"/>
              </a:rPr>
              <a:t>d </a:t>
            </a:r>
            <a:r>
              <a:rPr lang="en-US" altLang="en-US">
                <a:cs typeface="ＭＳ Ｐゴシック" panose="020B0600070205080204" pitchFamily="34" charset="-128"/>
              </a:rPr>
              <a:t>are closest to the V-region. </a:t>
            </a:r>
          </a:p>
          <a:p>
            <a:endParaRPr lang="en-US" altLang="en-US">
              <a:cs typeface="ＭＳ Ｐゴシック" panose="020B0600070205080204" pitchFamily="34" charset="-128"/>
            </a:endParaRPr>
          </a:p>
          <a:p>
            <a:r>
              <a:rPr lang="en-US" altLang="en-US">
                <a:cs typeface="ＭＳ Ｐゴシック" panose="020B0600070205080204" pitchFamily="34" charset="-128"/>
              </a:rPr>
              <a:t>IgM  and IgD are  the Ig that have  H-chain C</a:t>
            </a:r>
            <a:r>
              <a:rPr lang="en-US" altLang="en-US">
                <a:latin typeface="Symbol" pitchFamily="2" charset="2"/>
                <a:cs typeface="ＭＳ Ｐゴシック" panose="020B0600070205080204" pitchFamily="34" charset="-128"/>
              </a:rPr>
              <a:t>m</a:t>
            </a:r>
            <a:r>
              <a:rPr lang="en-US" altLang="en-US">
                <a:cs typeface="ＭＳ Ｐゴシック" panose="020B0600070205080204" pitchFamily="34" charset="-128"/>
              </a:rPr>
              <a:t>  or the  C</a:t>
            </a:r>
            <a:r>
              <a:rPr lang="en-US" altLang="en-US">
                <a:latin typeface="Symbol" pitchFamily="2" charset="2"/>
                <a:cs typeface="ＭＳ Ｐゴシック" panose="020B0600070205080204" pitchFamily="34" charset="-128"/>
              </a:rPr>
              <a:t>d </a:t>
            </a:r>
            <a:r>
              <a:rPr lang="en-US" altLang="en-US">
                <a:cs typeface="ＭＳ Ｐゴシック" panose="020B0600070205080204" pitchFamily="34" charset="-128"/>
              </a:rPr>
              <a:t>as their constant region.  They are the first types of Ig produced in an adaptive immune response.</a:t>
            </a:r>
          </a:p>
          <a:p>
            <a:r>
              <a:rPr lang="en-US" altLang="en-US">
                <a:cs typeface="ＭＳ Ｐゴシック" panose="020B0600070205080204" pitchFamily="34" charset="-128"/>
              </a:rPr>
              <a:t>They both serve as the BCR in naïve B-cells</a:t>
            </a:r>
          </a:p>
        </p:txBody>
      </p:sp>
    </p:spTree>
    <p:extLst>
      <p:ext uri="{BB962C8B-B14F-4D97-AF65-F5344CB8AC3E}">
        <p14:creationId xmlns:p14="http://schemas.microsoft.com/office/powerpoint/2010/main" val="2914446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98937BAC-B350-C64D-AAF4-86F662C8E32E}"/>
              </a:ext>
            </a:extLst>
          </p:cNvPr>
          <p:cNvSpPr>
            <a:spLocks noGrp="1"/>
          </p:cNvSpPr>
          <p:nvPr>
            <p:ph type="title"/>
          </p:nvPr>
        </p:nvSpPr>
        <p:spPr/>
        <p:txBody>
          <a:bodyPr/>
          <a:lstStyle/>
          <a:p>
            <a:r>
              <a:rPr lang="en-US" altLang="en-US" dirty="0"/>
              <a:t>Note the order of C-region coding sequences</a:t>
            </a:r>
          </a:p>
        </p:txBody>
      </p:sp>
      <p:sp>
        <p:nvSpPr>
          <p:cNvPr id="56322" name="Content Placeholder 2">
            <a:extLst>
              <a:ext uri="{FF2B5EF4-FFF2-40B4-BE49-F238E27FC236}">
                <a16:creationId xmlns:a16="http://schemas.microsoft.com/office/drawing/2014/main" id="{5B78FE8B-51C1-364A-A13D-DFA748C94A1E}"/>
              </a:ext>
            </a:extLst>
          </p:cNvPr>
          <p:cNvSpPr>
            <a:spLocks noGrp="1"/>
          </p:cNvSpPr>
          <p:nvPr>
            <p:ph idx="1"/>
          </p:nvPr>
        </p:nvSpPr>
        <p:spPr/>
        <p:txBody>
          <a:bodyPr/>
          <a:lstStyle/>
          <a:p>
            <a:r>
              <a:rPr lang="en-US" altLang="en-US" dirty="0">
                <a:cs typeface="ＭＳ Ｐゴシック" panose="020B0600070205080204" pitchFamily="34" charset="-128"/>
              </a:rPr>
              <a:t>Mature, naïve B-cells express both IgM an </a:t>
            </a:r>
            <a:r>
              <a:rPr lang="en-US" altLang="en-US" dirty="0" err="1">
                <a:cs typeface="ＭＳ Ｐゴシック" panose="020B0600070205080204" pitchFamily="34" charset="-128"/>
              </a:rPr>
              <a:t>IgD</a:t>
            </a:r>
            <a:r>
              <a:rPr lang="en-US" altLang="en-US" dirty="0">
                <a:cs typeface="ＭＳ Ｐゴシック" panose="020B0600070205080204" pitchFamily="34" charset="-128"/>
              </a:rPr>
              <a:t> (on the same cell)</a:t>
            </a:r>
          </a:p>
          <a:p>
            <a:r>
              <a:rPr lang="en-US" altLang="en-US" dirty="0">
                <a:cs typeface="ＭＳ Ｐゴシック" panose="020B0600070205080204" pitchFamily="34" charset="-128"/>
              </a:rPr>
              <a:t>Both constant regions are transcribed into one long mRNA, containing coding sequence for the 2 isotypes.</a:t>
            </a:r>
          </a:p>
          <a:p>
            <a:endParaRPr lang="en-US" altLang="en-US" dirty="0">
              <a:cs typeface="ＭＳ Ｐゴシック" panose="020B0600070205080204" pitchFamily="34" charset="-128"/>
            </a:endParaRPr>
          </a:p>
          <a:p>
            <a:r>
              <a:rPr lang="en-US" altLang="en-US" dirty="0">
                <a:cs typeface="ＭＳ Ｐゴシック" panose="020B0600070205080204" pitchFamily="34" charset="-128"/>
              </a:rPr>
              <a:t>BUT an antibody cannot have 2 constant regions.</a:t>
            </a:r>
          </a:p>
          <a:p>
            <a:endParaRPr lang="en-US" altLang="en-US" dirty="0">
              <a:cs typeface="ＭＳ Ｐゴシック" panose="020B0600070205080204" pitchFamily="34" charset="-128"/>
            </a:endParaRPr>
          </a:p>
        </p:txBody>
      </p:sp>
    </p:spTree>
    <p:extLst>
      <p:ext uri="{BB962C8B-B14F-4D97-AF65-F5344CB8AC3E}">
        <p14:creationId xmlns:p14="http://schemas.microsoft.com/office/powerpoint/2010/main" val="2559275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4D5D7019-37AF-F849-9B54-8853F5E99DA5}"/>
              </a:ext>
            </a:extLst>
          </p:cNvPr>
          <p:cNvSpPr>
            <a:spLocks noGrp="1"/>
          </p:cNvSpPr>
          <p:nvPr>
            <p:ph type="title"/>
          </p:nvPr>
        </p:nvSpPr>
        <p:spPr/>
        <p:txBody>
          <a:bodyPr/>
          <a:lstStyle/>
          <a:p>
            <a:endParaRPr lang="en-US" altLang="en-US"/>
          </a:p>
        </p:txBody>
      </p:sp>
      <p:sp>
        <p:nvSpPr>
          <p:cNvPr id="57346" name="Content Placeholder 2">
            <a:extLst>
              <a:ext uri="{FF2B5EF4-FFF2-40B4-BE49-F238E27FC236}">
                <a16:creationId xmlns:a16="http://schemas.microsoft.com/office/drawing/2014/main" id="{942C6690-3E63-0043-BC0B-BC89B0C6FFBB}"/>
              </a:ext>
            </a:extLst>
          </p:cNvPr>
          <p:cNvSpPr>
            <a:spLocks noGrp="1"/>
          </p:cNvSpPr>
          <p:nvPr>
            <p:ph idx="1"/>
          </p:nvPr>
        </p:nvSpPr>
        <p:spPr/>
        <p:txBody>
          <a:bodyPr/>
          <a:lstStyle/>
          <a:p>
            <a:r>
              <a:rPr lang="en-US" altLang="en-US">
                <a:cs typeface="ＭＳ Ｐゴシック" panose="020B0600070205080204" pitchFamily="34" charset="-128"/>
              </a:rPr>
              <a:t>AFTER transcription, but before the mRNA is completely spliced together, one of the 2 C regions is spliced to the rearranged V-region.  The mechanism is called  </a:t>
            </a:r>
            <a:r>
              <a:rPr lang="en-US" altLang="en-US" b="1">
                <a:cs typeface="ＭＳ Ｐゴシック" panose="020B0600070205080204" pitchFamily="34" charset="-128"/>
              </a:rPr>
              <a:t>alternate/alternative splicing</a:t>
            </a:r>
            <a:r>
              <a:rPr lang="en-US" altLang="en-US">
                <a:cs typeface="ＭＳ Ｐゴシック" panose="020B0600070205080204" pitchFamily="34" charset="-128"/>
              </a:rPr>
              <a:t>.</a:t>
            </a:r>
          </a:p>
          <a:p>
            <a:endParaRPr lang="en-US" altLang="en-US">
              <a:cs typeface="ＭＳ Ｐゴシック" panose="020B0600070205080204" pitchFamily="34" charset="-128"/>
            </a:endParaRPr>
          </a:p>
          <a:p>
            <a:r>
              <a:rPr lang="en-US" altLang="en-US">
                <a:cs typeface="ＭＳ Ｐゴシック" panose="020B0600070205080204" pitchFamily="34" charset="-128"/>
              </a:rPr>
              <a:t>This is NOT isotype switching and is not unique to Ig genes or to lymphocytes.</a:t>
            </a:r>
          </a:p>
        </p:txBody>
      </p:sp>
    </p:spTree>
    <p:extLst>
      <p:ext uri="{BB962C8B-B14F-4D97-AF65-F5344CB8AC3E}">
        <p14:creationId xmlns:p14="http://schemas.microsoft.com/office/powerpoint/2010/main" val="602056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descr="F:\Art of IMM7\JPEGs\Chapter 04\figure 4-18.jpg">
            <a:extLst>
              <a:ext uri="{FF2B5EF4-FFF2-40B4-BE49-F238E27FC236}">
                <a16:creationId xmlns:a16="http://schemas.microsoft.com/office/drawing/2014/main" id="{53FE95C3-7AAD-094A-837C-558D45B55F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98638"/>
            <a:ext cx="8534400"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5256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B2D9953F-E06A-EF49-AC96-B8C67E583A45}"/>
              </a:ext>
            </a:extLst>
          </p:cNvPr>
          <p:cNvSpPr>
            <a:spLocks noGrp="1"/>
          </p:cNvSpPr>
          <p:nvPr>
            <p:ph type="title"/>
          </p:nvPr>
        </p:nvSpPr>
        <p:spPr/>
        <p:txBody>
          <a:bodyPr/>
          <a:lstStyle/>
          <a:p>
            <a:endParaRPr lang="en-US" altLang="en-US"/>
          </a:p>
        </p:txBody>
      </p:sp>
      <p:sp>
        <p:nvSpPr>
          <p:cNvPr id="62466" name="Content Placeholder 2">
            <a:extLst>
              <a:ext uri="{FF2B5EF4-FFF2-40B4-BE49-F238E27FC236}">
                <a16:creationId xmlns:a16="http://schemas.microsoft.com/office/drawing/2014/main" id="{1821CA3B-36B4-3446-9460-DD6DEB393C05}"/>
              </a:ext>
            </a:extLst>
          </p:cNvPr>
          <p:cNvSpPr>
            <a:spLocks noGrp="1"/>
          </p:cNvSpPr>
          <p:nvPr>
            <p:ph idx="1"/>
          </p:nvPr>
        </p:nvSpPr>
        <p:spPr/>
        <p:txBody>
          <a:bodyPr/>
          <a:lstStyle/>
          <a:p>
            <a:r>
              <a:rPr lang="en-US" altLang="en-US">
                <a:cs typeface="ＭＳ Ｐゴシック" panose="020B0600070205080204" pitchFamily="34" charset="-128"/>
              </a:rPr>
              <a:t>We even see 2 versions of IgM due to alternative splicing. </a:t>
            </a:r>
          </a:p>
          <a:p>
            <a:endParaRPr lang="en-US" altLang="en-US">
              <a:cs typeface="ＭＳ Ｐゴシック" panose="020B0600070205080204" pitchFamily="34" charset="-128"/>
            </a:endParaRPr>
          </a:p>
          <a:p>
            <a:pPr lvl="1"/>
            <a:r>
              <a:rPr lang="en-US" altLang="en-US"/>
              <a:t>Recall that IgM is also the BCR which means it is anchored to the cell membrane.</a:t>
            </a:r>
          </a:p>
          <a:p>
            <a:pPr lvl="1"/>
            <a:endParaRPr lang="en-US" altLang="en-US"/>
          </a:p>
          <a:p>
            <a:pPr lvl="1"/>
            <a:r>
              <a:rPr lang="en-US" altLang="en-US"/>
              <a:t>But later on IgM is a secreted atibody</a:t>
            </a:r>
          </a:p>
        </p:txBody>
      </p:sp>
    </p:spTree>
    <p:extLst>
      <p:ext uri="{BB962C8B-B14F-4D97-AF65-F5344CB8AC3E}">
        <p14:creationId xmlns:p14="http://schemas.microsoft.com/office/powerpoint/2010/main" val="3579800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15D3237B-6427-0C41-A310-7045873A0FB6}"/>
              </a:ext>
            </a:extLst>
          </p:cNvPr>
          <p:cNvSpPr>
            <a:spLocks noGrp="1"/>
          </p:cNvSpPr>
          <p:nvPr>
            <p:ph type="title"/>
          </p:nvPr>
        </p:nvSpPr>
        <p:spPr/>
        <p:txBody>
          <a:bodyPr/>
          <a:lstStyle/>
          <a:p>
            <a:endParaRPr lang="en-US" altLang="en-US"/>
          </a:p>
        </p:txBody>
      </p:sp>
      <p:sp>
        <p:nvSpPr>
          <p:cNvPr id="63490" name="Content Placeholder 2">
            <a:extLst>
              <a:ext uri="{FF2B5EF4-FFF2-40B4-BE49-F238E27FC236}">
                <a16:creationId xmlns:a16="http://schemas.microsoft.com/office/drawing/2014/main" id="{DD7ECF17-F096-D843-B36D-A577ACAC534A}"/>
              </a:ext>
            </a:extLst>
          </p:cNvPr>
          <p:cNvSpPr>
            <a:spLocks noGrp="1"/>
          </p:cNvSpPr>
          <p:nvPr>
            <p:ph idx="1"/>
          </p:nvPr>
        </p:nvSpPr>
        <p:spPr/>
        <p:txBody>
          <a:bodyPr/>
          <a:lstStyle/>
          <a:p>
            <a:r>
              <a:rPr lang="en-US" altLang="en-US">
                <a:cs typeface="ＭＳ Ｐゴシック" panose="020B0600070205080204" pitchFamily="34" charset="-128"/>
              </a:rPr>
              <a:t>If we believe that amino acid sequence determines function/behavior of the protein, we’d have to assume the anchored and secreted forms of Ig must differ in some way.</a:t>
            </a:r>
          </a:p>
        </p:txBody>
      </p:sp>
    </p:spTree>
    <p:extLst>
      <p:ext uri="{BB962C8B-B14F-4D97-AF65-F5344CB8AC3E}">
        <p14:creationId xmlns:p14="http://schemas.microsoft.com/office/powerpoint/2010/main" val="2027067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a:extLst>
              <a:ext uri="{FF2B5EF4-FFF2-40B4-BE49-F238E27FC236}">
                <a16:creationId xmlns:a16="http://schemas.microsoft.com/office/drawing/2014/main" id="{E9C078AD-DA5A-0347-B4B6-AFCE90906E1F}"/>
              </a:ext>
            </a:extLst>
          </p:cNvPr>
          <p:cNvSpPr>
            <a:spLocks noGrp="1"/>
          </p:cNvSpPr>
          <p:nvPr>
            <p:ph type="title"/>
          </p:nvPr>
        </p:nvSpPr>
        <p:spPr/>
        <p:txBody>
          <a:bodyPr/>
          <a:lstStyle/>
          <a:p>
            <a:endParaRPr lang="en-US" altLang="en-US"/>
          </a:p>
        </p:txBody>
      </p:sp>
      <p:sp>
        <p:nvSpPr>
          <p:cNvPr id="64514" name="Content Placeholder 2">
            <a:extLst>
              <a:ext uri="{FF2B5EF4-FFF2-40B4-BE49-F238E27FC236}">
                <a16:creationId xmlns:a16="http://schemas.microsoft.com/office/drawing/2014/main" id="{62612188-268E-4E44-B1C3-05E2DC18B748}"/>
              </a:ext>
            </a:extLst>
          </p:cNvPr>
          <p:cNvSpPr>
            <a:spLocks noGrp="1"/>
          </p:cNvSpPr>
          <p:nvPr>
            <p:ph idx="1"/>
          </p:nvPr>
        </p:nvSpPr>
        <p:spPr/>
        <p:txBody>
          <a:bodyPr/>
          <a:lstStyle/>
          <a:p>
            <a:r>
              <a:rPr lang="en-US" altLang="en-US">
                <a:cs typeface="ＭＳ Ｐゴシック" panose="020B0600070205080204" pitchFamily="34" charset="-128"/>
              </a:rPr>
              <a:t>The main difference is the presence or absence of the anchor!  The C-terminus of each type of protein differs due to selection of different exons to encode it.</a:t>
            </a:r>
          </a:p>
        </p:txBody>
      </p:sp>
    </p:spTree>
    <p:extLst>
      <p:ext uri="{BB962C8B-B14F-4D97-AF65-F5344CB8AC3E}">
        <p14:creationId xmlns:p14="http://schemas.microsoft.com/office/powerpoint/2010/main" val="1562919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figure_05_18">
            <a:extLst>
              <a:ext uri="{FF2B5EF4-FFF2-40B4-BE49-F238E27FC236}">
                <a16:creationId xmlns:a16="http://schemas.microsoft.com/office/drawing/2014/main" id="{4B79576C-41B6-E949-A5EA-0A3456E23F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06500"/>
            <a:ext cx="8531225" cy="4448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847453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62BA7001-C49D-6D43-AA34-0732D44C36E5}"/>
              </a:ext>
            </a:extLst>
          </p:cNvPr>
          <p:cNvSpPr>
            <a:spLocks noGrp="1"/>
          </p:cNvSpPr>
          <p:nvPr>
            <p:ph type="title"/>
          </p:nvPr>
        </p:nvSpPr>
        <p:spPr/>
        <p:txBody>
          <a:bodyPr/>
          <a:lstStyle/>
          <a:p>
            <a:endParaRPr lang="en-US" altLang="en-US"/>
          </a:p>
        </p:txBody>
      </p:sp>
      <p:sp>
        <p:nvSpPr>
          <p:cNvPr id="55298" name="Content Placeholder 2">
            <a:extLst>
              <a:ext uri="{FF2B5EF4-FFF2-40B4-BE49-F238E27FC236}">
                <a16:creationId xmlns:a16="http://schemas.microsoft.com/office/drawing/2014/main" id="{5186EAC5-F339-8D4E-8A33-0A59DAB1AE62}"/>
              </a:ext>
            </a:extLst>
          </p:cNvPr>
          <p:cNvSpPr>
            <a:spLocks noGrp="1"/>
          </p:cNvSpPr>
          <p:nvPr>
            <p:ph idx="1"/>
          </p:nvPr>
        </p:nvSpPr>
        <p:spPr/>
        <p:txBody>
          <a:bodyPr/>
          <a:lstStyle/>
          <a:p>
            <a:r>
              <a:rPr lang="en-US" altLang="en-US"/>
              <a:t>Neither of these alternative splicing  processes is isotype switching.  Both occur before a B-cell binds its cognate antigen.</a:t>
            </a:r>
          </a:p>
        </p:txBody>
      </p:sp>
    </p:spTree>
    <p:extLst>
      <p:ext uri="{BB962C8B-B14F-4D97-AF65-F5344CB8AC3E}">
        <p14:creationId xmlns:p14="http://schemas.microsoft.com/office/powerpoint/2010/main" val="1030518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6FF2E597-8AFE-9A46-9B3E-560FB88A2927}"/>
              </a:ext>
            </a:extLst>
          </p:cNvPr>
          <p:cNvSpPr>
            <a:spLocks noGrp="1"/>
          </p:cNvSpPr>
          <p:nvPr>
            <p:ph type="title"/>
          </p:nvPr>
        </p:nvSpPr>
        <p:spPr/>
        <p:txBody>
          <a:bodyPr/>
          <a:lstStyle/>
          <a:p>
            <a:r>
              <a:rPr lang="en-US" altLang="en-US"/>
              <a:t>Isotype/Class switch</a:t>
            </a:r>
          </a:p>
        </p:txBody>
      </p:sp>
      <p:sp>
        <p:nvSpPr>
          <p:cNvPr id="56322" name="Content Placeholder 2">
            <a:extLst>
              <a:ext uri="{FF2B5EF4-FFF2-40B4-BE49-F238E27FC236}">
                <a16:creationId xmlns:a16="http://schemas.microsoft.com/office/drawing/2014/main" id="{90CE536A-0569-7F40-8120-A54A98CA321F}"/>
              </a:ext>
            </a:extLst>
          </p:cNvPr>
          <p:cNvSpPr>
            <a:spLocks noGrp="1"/>
          </p:cNvSpPr>
          <p:nvPr>
            <p:ph idx="1"/>
          </p:nvPr>
        </p:nvSpPr>
        <p:spPr/>
        <p:txBody>
          <a:bodyPr/>
          <a:lstStyle/>
          <a:p>
            <a:r>
              <a:rPr lang="en-US" altLang="en-US"/>
              <a:t>Involves another type of somatic recombination within the IgH gene.</a:t>
            </a:r>
          </a:p>
          <a:p>
            <a:endParaRPr lang="en-US" altLang="en-US"/>
          </a:p>
          <a:p>
            <a:r>
              <a:rPr lang="en-US" altLang="en-US"/>
              <a:t>Uses a nucleotide sequence as a marker for the each C gene within the IgH.  The signal is a stretch of repetitive DNA upstream of the C-gene.  Called a </a:t>
            </a:r>
            <a:r>
              <a:rPr lang="en-US" altLang="en-US" b="1" i="1"/>
              <a:t>switch signal.</a:t>
            </a:r>
            <a:r>
              <a:rPr lang="en-US" altLang="en-US"/>
              <a:t>  The switch signal is in non-coding DNA between C-genes.</a:t>
            </a:r>
            <a:endParaRPr lang="en-US" altLang="en-US" b="1" i="1"/>
          </a:p>
        </p:txBody>
      </p:sp>
    </p:spTree>
    <p:extLst>
      <p:ext uri="{BB962C8B-B14F-4D97-AF65-F5344CB8AC3E}">
        <p14:creationId xmlns:p14="http://schemas.microsoft.com/office/powerpoint/2010/main" val="1861614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57817-EDD6-3E45-A0D6-BE93A81C7F60}"/>
              </a:ext>
            </a:extLst>
          </p:cNvPr>
          <p:cNvSpPr>
            <a:spLocks noGrp="1"/>
          </p:cNvSpPr>
          <p:nvPr>
            <p:ph type="title"/>
          </p:nvPr>
        </p:nvSpPr>
        <p:spPr>
          <a:xfrm>
            <a:off x="457200" y="131618"/>
            <a:ext cx="8229600" cy="1143000"/>
          </a:xfrm>
        </p:spPr>
        <p:txBody>
          <a:bodyPr rtlCol="0">
            <a:normAutofit fontScale="90000"/>
          </a:bodyPr>
          <a:lstStyle/>
          <a:p>
            <a:pPr eaLnBrk="1" fontAlgn="auto" hangingPunct="1">
              <a:spcAft>
                <a:spcPts val="0"/>
              </a:spcAft>
              <a:defRPr/>
            </a:pPr>
            <a:r>
              <a:rPr lang="en-US" dirty="0">
                <a:ea typeface="+mj-ea"/>
                <a:cs typeface="+mj-cs"/>
              </a:rPr>
              <a:t>Lecture 17</a:t>
            </a:r>
            <a:br>
              <a:rPr lang="en-US" dirty="0">
                <a:ea typeface="+mj-ea"/>
                <a:cs typeface="+mj-cs"/>
              </a:rPr>
            </a:br>
            <a:r>
              <a:rPr lang="en-US" dirty="0">
                <a:ea typeface="+mj-ea"/>
                <a:cs typeface="+mj-cs"/>
              </a:rPr>
              <a:t>March 4</a:t>
            </a:r>
            <a:r>
              <a:rPr lang="en-US" baseline="30000" dirty="0">
                <a:ea typeface="+mj-ea"/>
                <a:cs typeface="+mj-cs"/>
              </a:rPr>
              <a:t>th</a:t>
            </a:r>
            <a:r>
              <a:rPr lang="en-US" dirty="0">
                <a:ea typeface="+mj-ea"/>
                <a:cs typeface="+mj-cs"/>
              </a:rPr>
              <a:t> , 2020</a:t>
            </a:r>
          </a:p>
        </p:txBody>
      </p:sp>
      <p:sp>
        <p:nvSpPr>
          <p:cNvPr id="15362" name="Content Placeholder 2">
            <a:extLst>
              <a:ext uri="{FF2B5EF4-FFF2-40B4-BE49-F238E27FC236}">
                <a16:creationId xmlns:a16="http://schemas.microsoft.com/office/drawing/2014/main" id="{8095B7F9-66BD-5542-B1FD-05D0DB5E9F11}"/>
              </a:ext>
            </a:extLst>
          </p:cNvPr>
          <p:cNvSpPr>
            <a:spLocks noGrp="1"/>
          </p:cNvSpPr>
          <p:nvPr>
            <p:ph idx="1"/>
          </p:nvPr>
        </p:nvSpPr>
        <p:spPr>
          <a:xfrm>
            <a:off x="304800" y="1249362"/>
            <a:ext cx="7696200" cy="5334000"/>
          </a:xfrm>
        </p:spPr>
        <p:txBody>
          <a:bodyPr/>
          <a:lstStyle/>
          <a:p>
            <a:pPr marL="457200" lvl="1" indent="0" eaLnBrk="1" hangingPunct="1">
              <a:buNone/>
            </a:pPr>
            <a:endParaRPr lang="en-US" altLang="en-US" dirty="0">
              <a:ea typeface="ＭＳ Ｐゴシック" panose="020B0600070205080204" pitchFamily="34"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486588F7-5737-D14C-9E75-6B78B085350E}"/>
              </a:ext>
            </a:extLst>
          </p:cNvPr>
          <p:cNvSpPr>
            <a:spLocks noGrp="1"/>
          </p:cNvSpPr>
          <p:nvPr>
            <p:ph type="title"/>
          </p:nvPr>
        </p:nvSpPr>
        <p:spPr/>
        <p:txBody>
          <a:bodyPr/>
          <a:lstStyle/>
          <a:p>
            <a:endParaRPr lang="en-US" altLang="en-US"/>
          </a:p>
        </p:txBody>
      </p:sp>
      <p:sp>
        <p:nvSpPr>
          <p:cNvPr id="57346" name="Content Placeholder 2">
            <a:extLst>
              <a:ext uri="{FF2B5EF4-FFF2-40B4-BE49-F238E27FC236}">
                <a16:creationId xmlns:a16="http://schemas.microsoft.com/office/drawing/2014/main" id="{53B555E0-D8C4-A24C-9EFD-83A0D7305C0D}"/>
              </a:ext>
            </a:extLst>
          </p:cNvPr>
          <p:cNvSpPr>
            <a:spLocks noGrp="1"/>
          </p:cNvSpPr>
          <p:nvPr>
            <p:ph idx="1"/>
          </p:nvPr>
        </p:nvSpPr>
        <p:spPr/>
        <p:txBody>
          <a:bodyPr/>
          <a:lstStyle/>
          <a:p>
            <a:r>
              <a:rPr lang="en-US" altLang="en-US"/>
              <a:t>Similar to somatic recombination in the V-region, the switch brings together 2 regions of the IgH locus (the V-region and one of the C –region genes).</a:t>
            </a:r>
          </a:p>
          <a:p>
            <a:r>
              <a:rPr lang="en-US" altLang="en-US"/>
              <a:t>All DNA in between is looped out and lost.</a:t>
            </a:r>
          </a:p>
          <a:p>
            <a:endParaRPr lang="en-US" altLang="en-US"/>
          </a:p>
          <a:p>
            <a:r>
              <a:rPr lang="en-US" altLang="en-US"/>
              <a:t>The move does not alter the V-region, and thus the specificity of the BCR does not change.</a:t>
            </a:r>
          </a:p>
          <a:p>
            <a:endParaRPr lang="en-US" altLang="en-US"/>
          </a:p>
          <a:p>
            <a:pPr>
              <a:buFont typeface="Arial" panose="020B0604020202020204" pitchFamily="34" charset="0"/>
              <a:buNone/>
            </a:pPr>
            <a:endParaRPr lang="en-US" altLang="en-US"/>
          </a:p>
        </p:txBody>
      </p:sp>
    </p:spTree>
    <p:extLst>
      <p:ext uri="{BB962C8B-B14F-4D97-AF65-F5344CB8AC3E}">
        <p14:creationId xmlns:p14="http://schemas.microsoft.com/office/powerpoint/2010/main" val="1606911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descr="figure_05_25_02">
            <a:extLst>
              <a:ext uri="{FF2B5EF4-FFF2-40B4-BE49-F238E27FC236}">
                <a16:creationId xmlns:a16="http://schemas.microsoft.com/office/drawing/2014/main" id="{919C0F39-5CDE-8648-894C-228C323607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3700" y="279400"/>
            <a:ext cx="5819775" cy="631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2807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470103A8-F0B9-FF43-B227-EE971B05AC06}"/>
              </a:ext>
            </a:extLst>
          </p:cNvPr>
          <p:cNvSpPr>
            <a:spLocks noGrp="1"/>
          </p:cNvSpPr>
          <p:nvPr>
            <p:ph type="title"/>
          </p:nvPr>
        </p:nvSpPr>
        <p:spPr/>
        <p:txBody>
          <a:bodyPr/>
          <a:lstStyle/>
          <a:p>
            <a:endParaRPr lang="en-US" altLang="en-US"/>
          </a:p>
        </p:txBody>
      </p:sp>
      <p:sp>
        <p:nvSpPr>
          <p:cNvPr id="60418" name="Content Placeholder 2">
            <a:extLst>
              <a:ext uri="{FF2B5EF4-FFF2-40B4-BE49-F238E27FC236}">
                <a16:creationId xmlns:a16="http://schemas.microsoft.com/office/drawing/2014/main" id="{FAC2F55A-AF26-DD4F-AA39-6A05FDC1B124}"/>
              </a:ext>
            </a:extLst>
          </p:cNvPr>
          <p:cNvSpPr>
            <a:spLocks noGrp="1"/>
          </p:cNvSpPr>
          <p:nvPr>
            <p:ph idx="1"/>
          </p:nvPr>
        </p:nvSpPr>
        <p:spPr/>
        <p:txBody>
          <a:bodyPr/>
          <a:lstStyle/>
          <a:p>
            <a:r>
              <a:rPr lang="en-US" altLang="en-US"/>
              <a:t>Multiple, successive switches can be made in the same B-cell.</a:t>
            </a:r>
          </a:p>
          <a:p>
            <a:endParaRPr lang="en-US" altLang="en-US"/>
          </a:p>
          <a:p>
            <a:r>
              <a:rPr lang="en-US" altLang="en-US"/>
              <a:t>Let</a:t>
            </a:r>
            <a:r>
              <a:rPr lang="ja-JP" altLang="en-US"/>
              <a:t>’</a:t>
            </a:r>
            <a:r>
              <a:rPr lang="en-US" altLang="ja-JP"/>
              <a:t>s return to the IgH locus and think about the process again:</a:t>
            </a:r>
          </a:p>
          <a:p>
            <a:endParaRPr lang="en-US" altLang="en-US"/>
          </a:p>
        </p:txBody>
      </p:sp>
    </p:spTree>
    <p:extLst>
      <p:ext uri="{BB962C8B-B14F-4D97-AF65-F5344CB8AC3E}">
        <p14:creationId xmlns:p14="http://schemas.microsoft.com/office/powerpoint/2010/main" val="949016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descr="figure_05_16">
            <a:extLst>
              <a:ext uri="{FF2B5EF4-FFF2-40B4-BE49-F238E27FC236}">
                <a16:creationId xmlns:a16="http://schemas.microsoft.com/office/drawing/2014/main" id="{2E4F2A6F-1AE0-9D4E-A098-03F54FA80F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68400"/>
            <a:ext cx="8531225"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0138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AF618A8A-E589-274B-B960-4136D484E09D}"/>
              </a:ext>
            </a:extLst>
          </p:cNvPr>
          <p:cNvSpPr>
            <a:spLocks noGrp="1"/>
          </p:cNvSpPr>
          <p:nvPr>
            <p:ph type="title"/>
          </p:nvPr>
        </p:nvSpPr>
        <p:spPr/>
        <p:txBody>
          <a:bodyPr/>
          <a:lstStyle/>
          <a:p>
            <a:endParaRPr lang="en-US" altLang="en-US"/>
          </a:p>
        </p:txBody>
      </p:sp>
      <p:sp>
        <p:nvSpPr>
          <p:cNvPr id="63490" name="Content Placeholder 2">
            <a:extLst>
              <a:ext uri="{FF2B5EF4-FFF2-40B4-BE49-F238E27FC236}">
                <a16:creationId xmlns:a16="http://schemas.microsoft.com/office/drawing/2014/main" id="{0B4448D7-4D5C-8A49-B389-3D8C61CB5565}"/>
              </a:ext>
            </a:extLst>
          </p:cNvPr>
          <p:cNvSpPr>
            <a:spLocks noGrp="1"/>
          </p:cNvSpPr>
          <p:nvPr>
            <p:ph idx="1"/>
          </p:nvPr>
        </p:nvSpPr>
        <p:spPr/>
        <p:txBody>
          <a:bodyPr/>
          <a:lstStyle/>
          <a:p>
            <a:r>
              <a:rPr lang="en-US" altLang="en-US"/>
              <a:t>IgM and IgD are expressed first.  After that, the IgH C-region can switch in another C-region.</a:t>
            </a:r>
          </a:p>
          <a:p>
            <a:endParaRPr lang="en-US" altLang="en-US"/>
          </a:p>
          <a:p>
            <a:pPr lvl="1"/>
            <a:r>
              <a:rPr lang="en-US" altLang="en-US"/>
              <a:t>What if the switch is from IgM to IgA. </a:t>
            </a:r>
          </a:p>
          <a:p>
            <a:pPr lvl="2"/>
            <a:r>
              <a:rPr lang="en-US" altLang="en-US"/>
              <a:t>Draw what would happen</a:t>
            </a:r>
          </a:p>
          <a:p>
            <a:pPr lvl="2"/>
            <a:r>
              <a:rPr lang="en-US" altLang="en-US"/>
              <a:t>What other switches are possible after this switch?</a:t>
            </a:r>
          </a:p>
        </p:txBody>
      </p:sp>
    </p:spTree>
    <p:extLst>
      <p:ext uri="{BB962C8B-B14F-4D97-AF65-F5344CB8AC3E}">
        <p14:creationId xmlns:p14="http://schemas.microsoft.com/office/powerpoint/2010/main" val="3596356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BFCF3628-4ACF-F042-9B33-E94C37CA2358}"/>
              </a:ext>
            </a:extLst>
          </p:cNvPr>
          <p:cNvSpPr>
            <a:spLocks noGrp="1"/>
          </p:cNvSpPr>
          <p:nvPr>
            <p:ph type="title"/>
          </p:nvPr>
        </p:nvSpPr>
        <p:spPr/>
        <p:txBody>
          <a:bodyPr/>
          <a:lstStyle/>
          <a:p>
            <a:r>
              <a:rPr lang="en-US" altLang="en-US"/>
              <a:t>Isotype/Class switch</a:t>
            </a:r>
          </a:p>
        </p:txBody>
      </p:sp>
      <p:sp>
        <p:nvSpPr>
          <p:cNvPr id="31746" name="Content Placeholder 2">
            <a:extLst>
              <a:ext uri="{FF2B5EF4-FFF2-40B4-BE49-F238E27FC236}">
                <a16:creationId xmlns:a16="http://schemas.microsoft.com/office/drawing/2014/main" id="{0B15000D-9CBD-0343-A27A-29B676FD6A3F}"/>
              </a:ext>
            </a:extLst>
          </p:cNvPr>
          <p:cNvSpPr>
            <a:spLocks noGrp="1"/>
          </p:cNvSpPr>
          <p:nvPr>
            <p:ph idx="1"/>
          </p:nvPr>
        </p:nvSpPr>
        <p:spPr/>
        <p:txBody>
          <a:bodyPr/>
          <a:lstStyle/>
          <a:p>
            <a:r>
              <a:rPr lang="en-US" altLang="en-US"/>
              <a:t>Involves another type of somatic recombination within the IgH gene.</a:t>
            </a:r>
          </a:p>
          <a:p>
            <a:endParaRPr lang="en-US" altLang="en-US"/>
          </a:p>
          <a:p>
            <a:r>
              <a:rPr lang="en-US" altLang="en-US"/>
              <a:t>Uses a nucleotide sequence as a marker for the each C gene within the IgH.  The signal is a stretch of repetitive DNA upstream of the C-gene.  Called a </a:t>
            </a:r>
            <a:r>
              <a:rPr lang="en-US" altLang="en-US" b="1" i="1"/>
              <a:t>switch signal.</a:t>
            </a:r>
            <a:r>
              <a:rPr lang="en-US" altLang="en-US"/>
              <a:t>  The switch signal is in non-coding DNA between C-genes.</a:t>
            </a:r>
            <a:endParaRPr lang="en-US" altLang="en-US" b="1" i="1"/>
          </a:p>
        </p:txBody>
      </p:sp>
    </p:spTree>
    <p:extLst>
      <p:ext uri="{BB962C8B-B14F-4D97-AF65-F5344CB8AC3E}">
        <p14:creationId xmlns:p14="http://schemas.microsoft.com/office/powerpoint/2010/main" val="1322073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963FBBCE-AAEF-2644-8864-7CFAB6680F1B}"/>
              </a:ext>
            </a:extLst>
          </p:cNvPr>
          <p:cNvSpPr>
            <a:spLocks noGrp="1"/>
          </p:cNvSpPr>
          <p:nvPr>
            <p:ph type="title"/>
          </p:nvPr>
        </p:nvSpPr>
        <p:spPr/>
        <p:txBody>
          <a:bodyPr/>
          <a:lstStyle/>
          <a:p>
            <a:endParaRPr lang="en-US" altLang="en-US"/>
          </a:p>
        </p:txBody>
      </p:sp>
      <p:sp>
        <p:nvSpPr>
          <p:cNvPr id="32770" name="Content Placeholder 2">
            <a:extLst>
              <a:ext uri="{FF2B5EF4-FFF2-40B4-BE49-F238E27FC236}">
                <a16:creationId xmlns:a16="http://schemas.microsoft.com/office/drawing/2014/main" id="{13FF6269-276F-5C42-9C08-C245EEF7C371}"/>
              </a:ext>
            </a:extLst>
          </p:cNvPr>
          <p:cNvSpPr>
            <a:spLocks noGrp="1"/>
          </p:cNvSpPr>
          <p:nvPr>
            <p:ph idx="1"/>
          </p:nvPr>
        </p:nvSpPr>
        <p:spPr/>
        <p:txBody>
          <a:bodyPr/>
          <a:lstStyle/>
          <a:p>
            <a:r>
              <a:rPr lang="en-US" altLang="en-US"/>
              <a:t>Similar to somatic recombination in the V-region, the switch brings together 2 regions of the IgH locus (the V-region and one of the C –region genes).</a:t>
            </a:r>
          </a:p>
          <a:p>
            <a:r>
              <a:rPr lang="en-US" altLang="en-US"/>
              <a:t>All DNA in between is looped out and lost.</a:t>
            </a:r>
          </a:p>
          <a:p>
            <a:endParaRPr lang="en-US" altLang="en-US"/>
          </a:p>
          <a:p>
            <a:r>
              <a:rPr lang="en-US" altLang="en-US"/>
              <a:t>The move does not alter the V-region, and thus the specificity of the BCR does not change.</a:t>
            </a:r>
          </a:p>
          <a:p>
            <a:endParaRPr lang="en-US" altLang="en-US"/>
          </a:p>
          <a:p>
            <a:pPr>
              <a:buFont typeface="Arial" panose="020B0604020202020204" pitchFamily="34" charset="0"/>
              <a:buNone/>
            </a:pPr>
            <a:endParaRPr lang="en-US" altLang="en-US"/>
          </a:p>
        </p:txBody>
      </p:sp>
    </p:spTree>
    <p:extLst>
      <p:ext uri="{BB962C8B-B14F-4D97-AF65-F5344CB8AC3E}">
        <p14:creationId xmlns:p14="http://schemas.microsoft.com/office/powerpoint/2010/main" val="1459331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figure_05_25_02">
            <a:extLst>
              <a:ext uri="{FF2B5EF4-FFF2-40B4-BE49-F238E27FC236}">
                <a16:creationId xmlns:a16="http://schemas.microsoft.com/office/drawing/2014/main" id="{674C11C7-FB7B-7448-A44A-C94C490F97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3700" y="279400"/>
            <a:ext cx="5819775" cy="631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7780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3370D330-F46C-514B-8219-803C05B87478}"/>
              </a:ext>
            </a:extLst>
          </p:cNvPr>
          <p:cNvSpPr>
            <a:spLocks noGrp="1"/>
          </p:cNvSpPr>
          <p:nvPr>
            <p:ph type="title"/>
          </p:nvPr>
        </p:nvSpPr>
        <p:spPr/>
        <p:txBody>
          <a:bodyPr/>
          <a:lstStyle/>
          <a:p>
            <a:endParaRPr lang="en-US" altLang="en-US"/>
          </a:p>
        </p:txBody>
      </p:sp>
      <p:sp>
        <p:nvSpPr>
          <p:cNvPr id="35842" name="Content Placeholder 2">
            <a:extLst>
              <a:ext uri="{FF2B5EF4-FFF2-40B4-BE49-F238E27FC236}">
                <a16:creationId xmlns:a16="http://schemas.microsoft.com/office/drawing/2014/main" id="{9E3FA62A-AD2C-7B44-9FDF-45FD7675BFAD}"/>
              </a:ext>
            </a:extLst>
          </p:cNvPr>
          <p:cNvSpPr>
            <a:spLocks noGrp="1"/>
          </p:cNvSpPr>
          <p:nvPr>
            <p:ph idx="1"/>
          </p:nvPr>
        </p:nvSpPr>
        <p:spPr/>
        <p:txBody>
          <a:bodyPr/>
          <a:lstStyle/>
          <a:p>
            <a:r>
              <a:rPr lang="en-US" altLang="en-US"/>
              <a:t>Multiple, successive switches can be made in the same B-cell.</a:t>
            </a:r>
          </a:p>
          <a:p>
            <a:endParaRPr lang="en-US" altLang="en-US"/>
          </a:p>
          <a:p>
            <a:r>
              <a:rPr lang="en-US" altLang="en-US"/>
              <a:t>Let</a:t>
            </a:r>
            <a:r>
              <a:rPr lang="ja-JP" altLang="en-US"/>
              <a:t>’</a:t>
            </a:r>
            <a:r>
              <a:rPr lang="en-US" altLang="ja-JP"/>
              <a:t>s return to the IgH locus and think about the process again:</a:t>
            </a:r>
          </a:p>
          <a:p>
            <a:endParaRPr lang="en-US" altLang="en-US"/>
          </a:p>
        </p:txBody>
      </p:sp>
    </p:spTree>
    <p:extLst>
      <p:ext uri="{BB962C8B-B14F-4D97-AF65-F5344CB8AC3E}">
        <p14:creationId xmlns:p14="http://schemas.microsoft.com/office/powerpoint/2010/main" val="3713746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figure_05_16">
            <a:extLst>
              <a:ext uri="{FF2B5EF4-FFF2-40B4-BE49-F238E27FC236}">
                <a16:creationId xmlns:a16="http://schemas.microsoft.com/office/drawing/2014/main" id="{84C9E324-95E7-EA45-9998-6CE77AAA96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68400"/>
            <a:ext cx="8531225"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2572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BA14C1C4-67A2-794F-BD1F-503257544566}"/>
              </a:ext>
            </a:extLst>
          </p:cNvPr>
          <p:cNvSpPr>
            <a:spLocks noGrp="1"/>
          </p:cNvSpPr>
          <p:nvPr>
            <p:ph type="title"/>
          </p:nvPr>
        </p:nvSpPr>
        <p:spPr/>
        <p:txBody>
          <a:bodyPr/>
          <a:lstStyle/>
          <a:p>
            <a:r>
              <a:rPr lang="en-US" altLang="en-US" dirty="0"/>
              <a:t>Where were we?</a:t>
            </a:r>
            <a:br>
              <a:rPr lang="en-US" altLang="en-US" dirty="0"/>
            </a:br>
            <a:r>
              <a:rPr lang="en-US" altLang="en-US" dirty="0"/>
              <a:t>Ig constant regions</a:t>
            </a:r>
          </a:p>
        </p:txBody>
      </p:sp>
      <p:sp>
        <p:nvSpPr>
          <p:cNvPr id="5" name="Content Placeholder 2">
            <a:extLst>
              <a:ext uri="{FF2B5EF4-FFF2-40B4-BE49-F238E27FC236}">
                <a16:creationId xmlns:a16="http://schemas.microsoft.com/office/drawing/2014/main" id="{9575805F-59CA-7C49-AC3D-E89BA746D87C}"/>
              </a:ext>
            </a:extLst>
          </p:cNvPr>
          <p:cNvSpPr>
            <a:spLocks noGrp="1"/>
          </p:cNvSpPr>
          <p:nvPr>
            <p:ph idx="1"/>
          </p:nvPr>
        </p:nvSpPr>
        <p:spPr/>
        <p:txBody>
          <a:bodyPr/>
          <a:lstStyle/>
          <a:p>
            <a:r>
              <a:rPr lang="en-US" altLang="en-US" dirty="0">
                <a:cs typeface="ＭＳ Ｐゴシック" panose="020B0600070205080204" pitchFamily="34" charset="-128"/>
              </a:rPr>
              <a:t>We’ve focused our attention on one end of the Ig molecules—The variable region.</a:t>
            </a:r>
          </a:p>
          <a:p>
            <a:endParaRPr lang="en-US" altLang="en-US" dirty="0">
              <a:cs typeface="ＭＳ Ｐゴシック" panose="020B0600070205080204" pitchFamily="34" charset="-128"/>
            </a:endParaRPr>
          </a:p>
          <a:p>
            <a:endParaRPr lang="en-US" altLang="en-US" dirty="0">
              <a:cs typeface="ＭＳ Ｐゴシック" panose="020B0600070205080204" pitchFamily="34" charset="-128"/>
            </a:endParaRPr>
          </a:p>
          <a:p>
            <a:r>
              <a:rPr lang="en-US" altLang="en-US" dirty="0">
                <a:cs typeface="ＭＳ Ｐゴシック" panose="020B0600070205080204" pitchFamily="34" charset="-128"/>
              </a:rPr>
              <a:t>What about the constant regions…how do they become linked?</a:t>
            </a:r>
          </a:p>
          <a:p>
            <a:endParaRPr lang="en-US" altLang="en-US" dirty="0">
              <a:cs typeface="ＭＳ Ｐゴシック" panose="020B0600070205080204" pitchFamily="34" charset="-128"/>
            </a:endParaRPr>
          </a:p>
          <a:p>
            <a:endParaRPr lang="en-US" altLang="en-US" dirty="0">
              <a:cs typeface="ＭＳ Ｐゴシック" panose="020B0600070205080204" pitchFamily="34" charset="-128"/>
            </a:endParaRPr>
          </a:p>
        </p:txBody>
      </p:sp>
    </p:spTree>
    <p:extLst>
      <p:ext uri="{BB962C8B-B14F-4D97-AF65-F5344CB8AC3E}">
        <p14:creationId xmlns:p14="http://schemas.microsoft.com/office/powerpoint/2010/main" val="4144623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3D20227E-C9CE-1B4D-B117-0B5D050DD46E}"/>
              </a:ext>
            </a:extLst>
          </p:cNvPr>
          <p:cNvSpPr>
            <a:spLocks noGrp="1"/>
          </p:cNvSpPr>
          <p:nvPr>
            <p:ph type="title"/>
          </p:nvPr>
        </p:nvSpPr>
        <p:spPr/>
        <p:txBody>
          <a:bodyPr/>
          <a:lstStyle/>
          <a:p>
            <a:endParaRPr lang="en-US" altLang="en-US"/>
          </a:p>
        </p:txBody>
      </p:sp>
      <p:sp>
        <p:nvSpPr>
          <p:cNvPr id="38914" name="Content Placeholder 2">
            <a:extLst>
              <a:ext uri="{FF2B5EF4-FFF2-40B4-BE49-F238E27FC236}">
                <a16:creationId xmlns:a16="http://schemas.microsoft.com/office/drawing/2014/main" id="{CE7238AB-7B5C-BC4B-BAE3-B4A104D38059}"/>
              </a:ext>
            </a:extLst>
          </p:cNvPr>
          <p:cNvSpPr>
            <a:spLocks noGrp="1"/>
          </p:cNvSpPr>
          <p:nvPr>
            <p:ph idx="1"/>
          </p:nvPr>
        </p:nvSpPr>
        <p:spPr/>
        <p:txBody>
          <a:bodyPr/>
          <a:lstStyle/>
          <a:p>
            <a:r>
              <a:rPr lang="en-US" altLang="en-US"/>
              <a:t>IgM and IgD are expressed first.  After that, the IgH C-region can switch in another C-region.</a:t>
            </a:r>
          </a:p>
          <a:p>
            <a:endParaRPr lang="en-US" altLang="en-US"/>
          </a:p>
          <a:p>
            <a:pPr lvl="1"/>
            <a:r>
              <a:rPr lang="en-US" altLang="en-US"/>
              <a:t>What if the switch is from IgM to IgA. </a:t>
            </a:r>
          </a:p>
          <a:p>
            <a:pPr lvl="2"/>
            <a:r>
              <a:rPr lang="en-US" altLang="en-US"/>
              <a:t>Draw what would happen</a:t>
            </a:r>
          </a:p>
          <a:p>
            <a:pPr lvl="2"/>
            <a:r>
              <a:rPr lang="en-US" altLang="en-US"/>
              <a:t>What other switches are possible after this switch?</a:t>
            </a:r>
          </a:p>
        </p:txBody>
      </p:sp>
    </p:spTree>
    <p:extLst>
      <p:ext uri="{BB962C8B-B14F-4D97-AF65-F5344CB8AC3E}">
        <p14:creationId xmlns:p14="http://schemas.microsoft.com/office/powerpoint/2010/main" val="535077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B39595F6-7D5A-CD4A-A40C-1ECF570E5B9D}"/>
              </a:ext>
            </a:extLst>
          </p:cNvPr>
          <p:cNvSpPr>
            <a:spLocks noGrp="1"/>
          </p:cNvSpPr>
          <p:nvPr>
            <p:ph type="title"/>
          </p:nvPr>
        </p:nvSpPr>
        <p:spPr/>
        <p:txBody>
          <a:bodyPr/>
          <a:lstStyle/>
          <a:p>
            <a:endParaRPr lang="en-US" altLang="en-US"/>
          </a:p>
        </p:txBody>
      </p:sp>
      <p:sp>
        <p:nvSpPr>
          <p:cNvPr id="39938" name="Content Placeholder 2">
            <a:extLst>
              <a:ext uri="{FF2B5EF4-FFF2-40B4-BE49-F238E27FC236}">
                <a16:creationId xmlns:a16="http://schemas.microsoft.com/office/drawing/2014/main" id="{B51723BC-BCFF-E841-B6A2-1C6FF157ED74}"/>
              </a:ext>
            </a:extLst>
          </p:cNvPr>
          <p:cNvSpPr>
            <a:spLocks noGrp="1"/>
          </p:cNvSpPr>
          <p:nvPr>
            <p:ph idx="1"/>
          </p:nvPr>
        </p:nvSpPr>
        <p:spPr/>
        <p:txBody>
          <a:bodyPr/>
          <a:lstStyle/>
          <a:p>
            <a:r>
              <a:rPr lang="en-US" altLang="en-US"/>
              <a:t>We have outlined how this occurs at the level of the DNA making up the IgH gene. (Isotype switch signals and enzymes that cut and join a new C-region to the V-region.</a:t>
            </a:r>
          </a:p>
          <a:p>
            <a:endParaRPr lang="en-US" altLang="en-US"/>
          </a:p>
          <a:p>
            <a:r>
              <a:rPr lang="en-US" altLang="en-US"/>
              <a:t>What occurs in a persons blood?  (one example follows)</a:t>
            </a:r>
          </a:p>
        </p:txBody>
      </p:sp>
    </p:spTree>
    <p:extLst>
      <p:ext uri="{BB962C8B-B14F-4D97-AF65-F5344CB8AC3E}">
        <p14:creationId xmlns:p14="http://schemas.microsoft.com/office/powerpoint/2010/main" val="3143161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34F39E59-EA8D-3646-9810-ABE9F89D1923}"/>
              </a:ext>
            </a:extLst>
          </p:cNvPr>
          <p:cNvSpPr>
            <a:spLocks noGrp="1"/>
          </p:cNvSpPr>
          <p:nvPr>
            <p:ph type="title"/>
          </p:nvPr>
        </p:nvSpPr>
        <p:spPr>
          <a:xfrm>
            <a:off x="381000" y="228600"/>
            <a:ext cx="8229600" cy="1143000"/>
          </a:xfrm>
        </p:spPr>
        <p:txBody>
          <a:bodyPr/>
          <a:lstStyle/>
          <a:p>
            <a:endParaRPr lang="en-US" altLang="en-US"/>
          </a:p>
        </p:txBody>
      </p:sp>
      <p:sp>
        <p:nvSpPr>
          <p:cNvPr id="40962" name="Content Placeholder 2">
            <a:extLst>
              <a:ext uri="{FF2B5EF4-FFF2-40B4-BE49-F238E27FC236}">
                <a16:creationId xmlns:a16="http://schemas.microsoft.com/office/drawing/2014/main" id="{5EDE34E9-75F7-4646-8F22-B90E444F7F20}"/>
              </a:ext>
            </a:extLst>
          </p:cNvPr>
          <p:cNvSpPr>
            <a:spLocks noGrp="1"/>
          </p:cNvSpPr>
          <p:nvPr>
            <p:ph idx="1"/>
          </p:nvPr>
        </p:nvSpPr>
        <p:spPr/>
        <p:txBody>
          <a:bodyPr/>
          <a:lstStyle/>
          <a:p>
            <a:pPr marL="914400" lvl="2" indent="0">
              <a:buFont typeface="Arial" panose="020B0604020202020204" pitchFamily="34" charset="0"/>
              <a:buNone/>
            </a:pPr>
            <a:r>
              <a:rPr lang="en-US" altLang="en-US" sz="3200"/>
              <a:t>Isotype switch/antibody class switch is also called </a:t>
            </a:r>
            <a:r>
              <a:rPr lang="en-US" altLang="en-US" sz="3200" b="1" i="1"/>
              <a:t>seroconversion.</a:t>
            </a:r>
          </a:p>
          <a:p>
            <a:pPr marL="914400" lvl="2" indent="0">
              <a:buFont typeface="Arial" panose="020B0604020202020204" pitchFamily="34" charset="0"/>
              <a:buNone/>
            </a:pPr>
            <a:endParaRPr lang="en-US" altLang="en-US" sz="3200"/>
          </a:p>
          <a:p>
            <a:pPr marL="914400" lvl="2" indent="0">
              <a:buFont typeface="Arial" panose="020B0604020202020204" pitchFamily="34" charset="0"/>
              <a:buNone/>
            </a:pPr>
            <a:r>
              <a:rPr lang="en-US" altLang="en-US" sz="3200"/>
              <a:t> We can actually analyze serum from an individual during his/her humoral (antibody) response and note a switch in isotypes produced.</a:t>
            </a:r>
          </a:p>
        </p:txBody>
      </p:sp>
    </p:spTree>
    <p:extLst>
      <p:ext uri="{BB962C8B-B14F-4D97-AF65-F5344CB8AC3E}">
        <p14:creationId xmlns:p14="http://schemas.microsoft.com/office/powerpoint/2010/main" val="563355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3">
            <a:extLst>
              <a:ext uri="{FF2B5EF4-FFF2-40B4-BE49-F238E27FC236}">
                <a16:creationId xmlns:a16="http://schemas.microsoft.com/office/drawing/2014/main" id="{341C478C-1FC2-B542-8F4F-B03954A74E9B}"/>
              </a:ext>
            </a:extLst>
          </p:cNvPr>
          <p:cNvPicPr>
            <a:picLocks noChangeAspect="1"/>
          </p:cNvPicPr>
          <p:nvPr/>
        </p:nvPicPr>
        <p:blipFill>
          <a:blip r:embed="rId2">
            <a:lum bright="16000" contrast="-32000"/>
            <a:extLst>
              <a:ext uri="{28A0092B-C50C-407E-A947-70E740481C1C}">
                <a14:useLocalDpi xmlns:a14="http://schemas.microsoft.com/office/drawing/2010/main" val="0"/>
              </a:ext>
            </a:extLst>
          </a:blip>
          <a:srcRect/>
          <a:stretch>
            <a:fillRect/>
          </a:stretch>
        </p:blipFill>
        <p:spPr bwMode="auto">
          <a:xfrm>
            <a:off x="609600" y="-115888"/>
            <a:ext cx="7435850"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15151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D005F53F-443B-3A45-9029-18EFB895D9B0}"/>
              </a:ext>
            </a:extLst>
          </p:cNvPr>
          <p:cNvSpPr>
            <a:spLocks noGrp="1"/>
          </p:cNvSpPr>
          <p:nvPr>
            <p:ph type="title"/>
          </p:nvPr>
        </p:nvSpPr>
        <p:spPr/>
        <p:txBody>
          <a:bodyPr/>
          <a:lstStyle/>
          <a:p>
            <a:endParaRPr lang="en-US" altLang="en-US"/>
          </a:p>
        </p:txBody>
      </p:sp>
      <p:sp>
        <p:nvSpPr>
          <p:cNvPr id="43010" name="Content Placeholder 2">
            <a:extLst>
              <a:ext uri="{FF2B5EF4-FFF2-40B4-BE49-F238E27FC236}">
                <a16:creationId xmlns:a16="http://schemas.microsoft.com/office/drawing/2014/main" id="{B4C7A5F7-FBB4-6F4F-AF5D-B48F28058E91}"/>
              </a:ext>
            </a:extLst>
          </p:cNvPr>
          <p:cNvSpPr>
            <a:spLocks noGrp="1"/>
          </p:cNvSpPr>
          <p:nvPr>
            <p:ph idx="1"/>
          </p:nvPr>
        </p:nvSpPr>
        <p:spPr/>
        <p:txBody>
          <a:bodyPr/>
          <a:lstStyle/>
          <a:p>
            <a:r>
              <a:rPr lang="en-US" altLang="en-US"/>
              <a:t>So</a:t>
            </a:r>
            <a:r>
              <a:rPr lang="is-IS" altLang="en-US"/>
              <a:t>…do all B-cells switch?  Or just a subpopulation of them?...</a:t>
            </a:r>
            <a:endParaRPr lang="en-US" altLang="en-US"/>
          </a:p>
        </p:txBody>
      </p:sp>
    </p:spTree>
    <p:extLst>
      <p:ext uri="{BB962C8B-B14F-4D97-AF65-F5344CB8AC3E}">
        <p14:creationId xmlns:p14="http://schemas.microsoft.com/office/powerpoint/2010/main" val="23311729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66543D8B-35F3-8845-9AB4-A964F3D3020F}"/>
              </a:ext>
            </a:extLst>
          </p:cNvPr>
          <p:cNvSpPr>
            <a:spLocks noGrp="1"/>
          </p:cNvSpPr>
          <p:nvPr>
            <p:ph type="title"/>
          </p:nvPr>
        </p:nvSpPr>
        <p:spPr/>
        <p:txBody>
          <a:bodyPr/>
          <a:lstStyle/>
          <a:p>
            <a:r>
              <a:rPr lang="en-US" altLang="en-US"/>
              <a:t>So how do the isotype classes differ?</a:t>
            </a:r>
          </a:p>
        </p:txBody>
      </p:sp>
      <p:pic>
        <p:nvPicPr>
          <p:cNvPr id="4" name="Picture 2" descr="figure_05_15">
            <a:extLst>
              <a:ext uri="{FF2B5EF4-FFF2-40B4-BE49-F238E27FC236}">
                <a16:creationId xmlns:a16="http://schemas.microsoft.com/office/drawing/2014/main" id="{4099D3FF-25F3-6441-A813-F4E43CCF2F3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4930" r="-34930"/>
          <a:stretch>
            <a:fillRect/>
          </a:stretch>
        </p:blipFill>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5427379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3A2C6B8F-40F5-4647-88E6-B2A2E6B7D431}"/>
              </a:ext>
            </a:extLst>
          </p:cNvPr>
          <p:cNvSpPr>
            <a:spLocks noGrp="1"/>
          </p:cNvSpPr>
          <p:nvPr>
            <p:ph type="title"/>
          </p:nvPr>
        </p:nvSpPr>
        <p:spPr/>
        <p:txBody>
          <a:bodyPr/>
          <a:lstStyle/>
          <a:p>
            <a:endParaRPr lang="en-US" altLang="en-US"/>
          </a:p>
        </p:txBody>
      </p:sp>
      <p:sp>
        <p:nvSpPr>
          <p:cNvPr id="45058" name="Content Placeholder 2">
            <a:extLst>
              <a:ext uri="{FF2B5EF4-FFF2-40B4-BE49-F238E27FC236}">
                <a16:creationId xmlns:a16="http://schemas.microsoft.com/office/drawing/2014/main" id="{1D6C0D8A-F744-FA4B-A8FF-373BA5A7E4C2}"/>
              </a:ext>
            </a:extLst>
          </p:cNvPr>
          <p:cNvSpPr>
            <a:spLocks noGrp="1"/>
          </p:cNvSpPr>
          <p:nvPr>
            <p:ph idx="1"/>
          </p:nvPr>
        </p:nvSpPr>
        <p:spPr/>
        <p:txBody>
          <a:bodyPr/>
          <a:lstStyle/>
          <a:p>
            <a:r>
              <a:rPr lang="en-US" altLang="en-US"/>
              <a:t>Recall what we have learned about antibodies thus far:</a:t>
            </a:r>
          </a:p>
          <a:p>
            <a:r>
              <a:rPr lang="en-US" altLang="en-US"/>
              <a:t>1. They assist in activation of complement</a:t>
            </a:r>
          </a:p>
          <a:p>
            <a:r>
              <a:rPr lang="en-US" altLang="en-US"/>
              <a:t>2. They neutralize directly</a:t>
            </a:r>
          </a:p>
          <a:p>
            <a:r>
              <a:rPr lang="en-US" altLang="en-US"/>
              <a:t>3. They are </a:t>
            </a:r>
            <a:r>
              <a:rPr lang="en-US" altLang="en-US">
                <a:solidFill>
                  <a:srgbClr val="FF0000"/>
                </a:solidFill>
              </a:rPr>
              <a:t>opsonins</a:t>
            </a:r>
          </a:p>
          <a:p>
            <a:endParaRPr lang="en-US" altLang="en-US"/>
          </a:p>
        </p:txBody>
      </p:sp>
    </p:spTree>
    <p:extLst>
      <p:ext uri="{BB962C8B-B14F-4D97-AF65-F5344CB8AC3E}">
        <p14:creationId xmlns:p14="http://schemas.microsoft.com/office/powerpoint/2010/main" val="27877730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7F0F0A02-24BB-064F-8DD7-DA3046A9BEE5}"/>
              </a:ext>
            </a:extLst>
          </p:cNvPr>
          <p:cNvSpPr>
            <a:spLocks noGrp="1"/>
          </p:cNvSpPr>
          <p:nvPr>
            <p:ph type="title"/>
          </p:nvPr>
        </p:nvSpPr>
        <p:spPr/>
        <p:txBody>
          <a:bodyPr/>
          <a:lstStyle/>
          <a:p>
            <a:endParaRPr lang="en-US" altLang="en-US"/>
          </a:p>
        </p:txBody>
      </p:sp>
      <p:sp>
        <p:nvSpPr>
          <p:cNvPr id="46082" name="Content Placeholder 2">
            <a:extLst>
              <a:ext uri="{FF2B5EF4-FFF2-40B4-BE49-F238E27FC236}">
                <a16:creationId xmlns:a16="http://schemas.microsoft.com/office/drawing/2014/main" id="{61C819D9-C9BF-BF41-8FF2-777B1FC3D0AF}"/>
              </a:ext>
            </a:extLst>
          </p:cNvPr>
          <p:cNvSpPr>
            <a:spLocks noGrp="1"/>
          </p:cNvSpPr>
          <p:nvPr>
            <p:ph idx="1"/>
          </p:nvPr>
        </p:nvSpPr>
        <p:spPr/>
        <p:txBody>
          <a:bodyPr/>
          <a:lstStyle/>
          <a:p>
            <a:r>
              <a:rPr lang="en-US" altLang="en-US"/>
              <a:t>Let’s just focus on the role of opsonization:</a:t>
            </a:r>
          </a:p>
          <a:p>
            <a:endParaRPr lang="en-US" altLang="en-US"/>
          </a:p>
          <a:p>
            <a:r>
              <a:rPr lang="en-US" altLang="en-US"/>
              <a:t>We’ve said opsonization marks the pathogen or molecule for phagocytosis.</a:t>
            </a:r>
          </a:p>
          <a:p>
            <a:pPr lvl="1"/>
            <a:r>
              <a:rPr lang="en-US" altLang="en-US"/>
              <a:t>How?  Magic?  NO!!</a:t>
            </a:r>
          </a:p>
          <a:p>
            <a:pPr lvl="1"/>
            <a:endParaRPr lang="en-US" altLang="en-US"/>
          </a:p>
          <a:p>
            <a:pPr lvl="1"/>
            <a:r>
              <a:rPr lang="en-US" altLang="en-US"/>
              <a:t>Requires a physical interaction with antibody and phagocyte.</a:t>
            </a:r>
          </a:p>
        </p:txBody>
      </p:sp>
    </p:spTree>
    <p:extLst>
      <p:ext uri="{BB962C8B-B14F-4D97-AF65-F5344CB8AC3E}">
        <p14:creationId xmlns:p14="http://schemas.microsoft.com/office/powerpoint/2010/main" val="30680963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D735116B-2498-584A-928A-8C1BF56BD197}"/>
              </a:ext>
            </a:extLst>
          </p:cNvPr>
          <p:cNvSpPr>
            <a:spLocks noGrp="1"/>
          </p:cNvSpPr>
          <p:nvPr>
            <p:ph type="title"/>
          </p:nvPr>
        </p:nvSpPr>
        <p:spPr/>
        <p:txBody>
          <a:bodyPr/>
          <a:lstStyle/>
          <a:p>
            <a:endParaRPr lang="en-US" altLang="en-US"/>
          </a:p>
        </p:txBody>
      </p:sp>
      <p:sp>
        <p:nvSpPr>
          <p:cNvPr id="47106" name="Content Placeholder 2">
            <a:extLst>
              <a:ext uri="{FF2B5EF4-FFF2-40B4-BE49-F238E27FC236}">
                <a16:creationId xmlns:a16="http://schemas.microsoft.com/office/drawing/2014/main" id="{E1C7E8DE-EAC7-7C4F-8E63-9337E8F7D536}"/>
              </a:ext>
            </a:extLst>
          </p:cNvPr>
          <p:cNvSpPr>
            <a:spLocks noGrp="1"/>
          </p:cNvSpPr>
          <p:nvPr>
            <p:ph idx="1"/>
          </p:nvPr>
        </p:nvSpPr>
        <p:spPr/>
        <p:txBody>
          <a:bodyPr/>
          <a:lstStyle/>
          <a:p>
            <a:r>
              <a:rPr lang="en-US" altLang="en-US"/>
              <a:t>Phagocytes have receptors for the Fc portion of the antibody:</a:t>
            </a:r>
          </a:p>
          <a:p>
            <a:pPr lvl="1"/>
            <a:r>
              <a:rPr lang="en-US" altLang="en-US"/>
              <a:t>This allows the antibody to contact antigen and the phagocyte to contact the antibody.</a:t>
            </a:r>
          </a:p>
          <a:p>
            <a:pPr lvl="1"/>
            <a:endParaRPr lang="en-US" altLang="en-US"/>
          </a:p>
          <a:p>
            <a:pPr lvl="1"/>
            <a:r>
              <a:rPr lang="en-US" altLang="en-US"/>
              <a:t>The phagocyte then ingests the pathogen after binding with Fc receptor.</a:t>
            </a:r>
          </a:p>
        </p:txBody>
      </p:sp>
    </p:spTree>
    <p:extLst>
      <p:ext uri="{BB962C8B-B14F-4D97-AF65-F5344CB8AC3E}">
        <p14:creationId xmlns:p14="http://schemas.microsoft.com/office/powerpoint/2010/main" val="37606875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6E32CF20-9B30-B64D-A332-A4128DB93F06}"/>
              </a:ext>
            </a:extLst>
          </p:cNvPr>
          <p:cNvSpPr>
            <a:spLocks noGrp="1"/>
          </p:cNvSpPr>
          <p:nvPr>
            <p:ph type="title"/>
          </p:nvPr>
        </p:nvSpPr>
        <p:spPr/>
        <p:txBody>
          <a:bodyPr/>
          <a:lstStyle/>
          <a:p>
            <a:endParaRPr lang="en-US" altLang="en-US"/>
          </a:p>
        </p:txBody>
      </p:sp>
      <p:sp>
        <p:nvSpPr>
          <p:cNvPr id="48130" name="Content Placeholder 2">
            <a:extLst>
              <a:ext uri="{FF2B5EF4-FFF2-40B4-BE49-F238E27FC236}">
                <a16:creationId xmlns:a16="http://schemas.microsoft.com/office/drawing/2014/main" id="{58A23108-60FC-8743-A424-257A9964457D}"/>
              </a:ext>
            </a:extLst>
          </p:cNvPr>
          <p:cNvSpPr>
            <a:spLocks noGrp="1"/>
          </p:cNvSpPr>
          <p:nvPr>
            <p:ph idx="1"/>
          </p:nvPr>
        </p:nvSpPr>
        <p:spPr/>
        <p:txBody>
          <a:bodyPr/>
          <a:lstStyle/>
          <a:p>
            <a:r>
              <a:rPr lang="en-US" altLang="en-US"/>
              <a:t>Many antibody isotypes bind to Fc receptors on phagocytes.</a:t>
            </a:r>
          </a:p>
          <a:p>
            <a:endParaRPr lang="en-US" altLang="en-US"/>
          </a:p>
        </p:txBody>
      </p:sp>
      <p:pic>
        <p:nvPicPr>
          <p:cNvPr id="48131" name="Picture 2">
            <a:extLst>
              <a:ext uri="{FF2B5EF4-FFF2-40B4-BE49-F238E27FC236}">
                <a16:creationId xmlns:a16="http://schemas.microsoft.com/office/drawing/2014/main" id="{1623A683-A5CE-5D47-BED3-EB8E0A64F8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0313" y="2901950"/>
            <a:ext cx="6542087"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1207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figure_05_01">
            <a:extLst>
              <a:ext uri="{FF2B5EF4-FFF2-40B4-BE49-F238E27FC236}">
                <a16:creationId xmlns:a16="http://schemas.microsoft.com/office/drawing/2014/main" id="{D1A5574F-5F69-0A49-A25C-E453378283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 y="279400"/>
            <a:ext cx="8494713" cy="63134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sp>
        <p:nvSpPr>
          <p:cNvPr id="2" name="Oval 1">
            <a:extLst>
              <a:ext uri="{FF2B5EF4-FFF2-40B4-BE49-F238E27FC236}">
                <a16:creationId xmlns:a16="http://schemas.microsoft.com/office/drawing/2014/main" id="{41460307-8BA5-EF43-B084-A5314105785F}"/>
              </a:ext>
            </a:extLst>
          </p:cNvPr>
          <p:cNvSpPr>
            <a:spLocks noChangeArrowheads="1"/>
          </p:cNvSpPr>
          <p:nvPr/>
        </p:nvSpPr>
        <p:spPr bwMode="auto">
          <a:xfrm rot="600000">
            <a:off x="3048000" y="381000"/>
            <a:ext cx="1600200" cy="6172200"/>
          </a:xfrm>
          <a:prstGeom prst="ellipse">
            <a:avLst/>
          </a:prstGeom>
          <a:noFill/>
          <a:ln w="9525">
            <a:solidFill>
              <a:schemeClr val="tx1"/>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4" name="Oval 3">
            <a:extLst>
              <a:ext uri="{FF2B5EF4-FFF2-40B4-BE49-F238E27FC236}">
                <a16:creationId xmlns:a16="http://schemas.microsoft.com/office/drawing/2014/main" id="{E2FCBB86-B00C-4E43-9958-5ADAAFA1AAC9}"/>
              </a:ext>
            </a:extLst>
          </p:cNvPr>
          <p:cNvSpPr>
            <a:spLocks noChangeArrowheads="1"/>
          </p:cNvSpPr>
          <p:nvPr/>
        </p:nvSpPr>
        <p:spPr bwMode="auto">
          <a:xfrm rot="-10080000">
            <a:off x="5562600" y="533400"/>
            <a:ext cx="3581400" cy="6172200"/>
          </a:xfrm>
          <a:prstGeom prst="ellipse">
            <a:avLst/>
          </a:prstGeom>
          <a:noFill/>
          <a:ln w="9525">
            <a:solidFill>
              <a:schemeClr val="tx1"/>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Tree>
    <p:extLst>
      <p:ext uri="{BB962C8B-B14F-4D97-AF65-F5344CB8AC3E}">
        <p14:creationId xmlns:p14="http://schemas.microsoft.com/office/powerpoint/2010/main" val="7060812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figure_05_15">
            <a:extLst>
              <a:ext uri="{FF2B5EF4-FFF2-40B4-BE49-F238E27FC236}">
                <a16:creationId xmlns:a16="http://schemas.microsoft.com/office/drawing/2014/main" id="{C2CBB9B5-EB16-F143-A287-35E5253DBC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800" y="279400"/>
            <a:ext cx="6757988" cy="6313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sp>
        <p:nvSpPr>
          <p:cNvPr id="2" name="Oval 1">
            <a:extLst>
              <a:ext uri="{FF2B5EF4-FFF2-40B4-BE49-F238E27FC236}">
                <a16:creationId xmlns:a16="http://schemas.microsoft.com/office/drawing/2014/main" id="{F72D2780-4560-B44E-8709-07923B280619}"/>
              </a:ext>
            </a:extLst>
          </p:cNvPr>
          <p:cNvSpPr>
            <a:spLocks noChangeArrowheads="1"/>
          </p:cNvSpPr>
          <p:nvPr/>
        </p:nvSpPr>
        <p:spPr bwMode="auto">
          <a:xfrm>
            <a:off x="838200" y="4724400"/>
            <a:ext cx="8305800" cy="685800"/>
          </a:xfrm>
          <a:prstGeom prst="ellips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Tree>
    <p:extLst>
      <p:ext uri="{BB962C8B-B14F-4D97-AF65-F5344CB8AC3E}">
        <p14:creationId xmlns:p14="http://schemas.microsoft.com/office/powerpoint/2010/main" val="30612130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B3958A01-60D6-B443-A83E-CCF98E2AD961}"/>
              </a:ext>
            </a:extLst>
          </p:cNvPr>
          <p:cNvSpPr>
            <a:spLocks noGrp="1"/>
          </p:cNvSpPr>
          <p:nvPr>
            <p:ph type="title"/>
          </p:nvPr>
        </p:nvSpPr>
        <p:spPr/>
        <p:txBody>
          <a:bodyPr/>
          <a:lstStyle/>
          <a:p>
            <a:r>
              <a:rPr lang="en-US" altLang="en-US"/>
              <a:t>One difference in isotypes is where they can travel in the body</a:t>
            </a:r>
          </a:p>
        </p:txBody>
      </p:sp>
      <p:sp>
        <p:nvSpPr>
          <p:cNvPr id="51202" name="Content Placeholder 2">
            <a:extLst>
              <a:ext uri="{FF2B5EF4-FFF2-40B4-BE49-F238E27FC236}">
                <a16:creationId xmlns:a16="http://schemas.microsoft.com/office/drawing/2014/main" id="{C2CB8ECA-136E-934E-848C-16038579B256}"/>
              </a:ext>
            </a:extLst>
          </p:cNvPr>
          <p:cNvSpPr>
            <a:spLocks noGrp="1"/>
          </p:cNvSpPr>
          <p:nvPr>
            <p:ph idx="1"/>
          </p:nvPr>
        </p:nvSpPr>
        <p:spPr/>
        <p:txBody>
          <a:bodyPr/>
          <a:lstStyle/>
          <a:p>
            <a:r>
              <a:rPr lang="en-US" altLang="en-US"/>
              <a:t>Note that one category of effector activity is placental transfer.  IgG1 seems to excel at this!</a:t>
            </a:r>
          </a:p>
          <a:p>
            <a:endParaRPr lang="en-US" altLang="en-US"/>
          </a:p>
          <a:p>
            <a:r>
              <a:rPr lang="en-US" altLang="en-US"/>
              <a:t>Why would we care about placental transfer?</a:t>
            </a:r>
          </a:p>
          <a:p>
            <a:endParaRPr lang="en-US" altLang="en-US"/>
          </a:p>
          <a:p>
            <a:r>
              <a:rPr lang="en-US" altLang="en-US"/>
              <a:t>(Both beneficial and harmful examples!)</a:t>
            </a:r>
          </a:p>
        </p:txBody>
      </p:sp>
    </p:spTree>
    <p:extLst>
      <p:ext uri="{BB962C8B-B14F-4D97-AF65-F5344CB8AC3E}">
        <p14:creationId xmlns:p14="http://schemas.microsoft.com/office/powerpoint/2010/main" val="31166319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C29F92DE-9B9D-6943-9245-E96180A9DCDD}"/>
              </a:ext>
            </a:extLst>
          </p:cNvPr>
          <p:cNvSpPr>
            <a:spLocks noGrp="1"/>
          </p:cNvSpPr>
          <p:nvPr>
            <p:ph type="title"/>
          </p:nvPr>
        </p:nvSpPr>
        <p:spPr/>
        <p:txBody>
          <a:bodyPr/>
          <a:lstStyle/>
          <a:p>
            <a:endParaRPr lang="en-US" altLang="en-US"/>
          </a:p>
        </p:txBody>
      </p:sp>
      <p:sp>
        <p:nvSpPr>
          <p:cNvPr id="52226" name="Content Placeholder 2">
            <a:extLst>
              <a:ext uri="{FF2B5EF4-FFF2-40B4-BE49-F238E27FC236}">
                <a16:creationId xmlns:a16="http://schemas.microsoft.com/office/drawing/2014/main" id="{CD48C28D-BCB9-4F4F-89E9-D31235B5EE98}"/>
              </a:ext>
            </a:extLst>
          </p:cNvPr>
          <p:cNvSpPr>
            <a:spLocks noGrp="1"/>
          </p:cNvSpPr>
          <p:nvPr>
            <p:ph idx="1"/>
          </p:nvPr>
        </p:nvSpPr>
        <p:spPr/>
        <p:txBody>
          <a:bodyPr/>
          <a:lstStyle/>
          <a:p>
            <a:r>
              <a:rPr lang="en-US" altLang="en-US"/>
              <a:t>Infants have a very poor, underdeveloped immune system and require protection from infectious diseases by maternal antibodies.</a:t>
            </a:r>
          </a:p>
          <a:p>
            <a:endParaRPr lang="en-US" altLang="en-US"/>
          </a:p>
          <a:p>
            <a:r>
              <a:rPr lang="en-US" altLang="en-US"/>
              <a:t>Recall, cells should not cross the placenta, but nutrients and other small molecules do cross.</a:t>
            </a:r>
          </a:p>
          <a:p>
            <a:endParaRPr lang="en-US" altLang="en-US"/>
          </a:p>
          <a:p>
            <a:r>
              <a:rPr lang="en-US" altLang="en-US"/>
              <a:t>IgG antibodies cross and provide immunity for the infant during the first months of life.</a:t>
            </a:r>
          </a:p>
        </p:txBody>
      </p:sp>
    </p:spTree>
    <p:extLst>
      <p:ext uri="{BB962C8B-B14F-4D97-AF65-F5344CB8AC3E}">
        <p14:creationId xmlns:p14="http://schemas.microsoft.com/office/powerpoint/2010/main" val="6845088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B5497277-AC4F-1340-8E96-BF152E9F20FA}"/>
              </a:ext>
            </a:extLst>
          </p:cNvPr>
          <p:cNvSpPr>
            <a:spLocks noGrp="1"/>
          </p:cNvSpPr>
          <p:nvPr>
            <p:ph type="title"/>
          </p:nvPr>
        </p:nvSpPr>
        <p:spPr/>
        <p:txBody>
          <a:bodyPr/>
          <a:lstStyle/>
          <a:p>
            <a:endParaRPr lang="en-US" altLang="en-US"/>
          </a:p>
        </p:txBody>
      </p:sp>
      <p:sp>
        <p:nvSpPr>
          <p:cNvPr id="53250" name="Content Placeholder 2">
            <a:extLst>
              <a:ext uri="{FF2B5EF4-FFF2-40B4-BE49-F238E27FC236}">
                <a16:creationId xmlns:a16="http://schemas.microsoft.com/office/drawing/2014/main" id="{562E367C-7C26-5941-882F-B3DB5B295A0E}"/>
              </a:ext>
            </a:extLst>
          </p:cNvPr>
          <p:cNvSpPr>
            <a:spLocks noGrp="1"/>
          </p:cNvSpPr>
          <p:nvPr>
            <p:ph idx="1"/>
          </p:nvPr>
        </p:nvSpPr>
        <p:spPr/>
        <p:txBody>
          <a:bodyPr/>
          <a:lstStyle/>
          <a:p>
            <a:r>
              <a:rPr lang="en-US" altLang="en-US"/>
              <a:t>How do antibodies cross?</a:t>
            </a:r>
          </a:p>
          <a:p>
            <a:pPr>
              <a:buFont typeface="Arial" panose="020B0604020202020204" pitchFamily="34" charset="0"/>
              <a:buNone/>
            </a:pPr>
            <a:r>
              <a:rPr lang="en-US" altLang="en-US"/>
              <a:t>…You guessed it---they bind to </a:t>
            </a:r>
            <a:r>
              <a:rPr lang="en-US" altLang="en-US" u="sng"/>
              <a:t>Fc receptors </a:t>
            </a:r>
            <a:r>
              <a:rPr lang="en-US" altLang="en-US"/>
              <a:t>on the cells of the placenta.</a:t>
            </a:r>
          </a:p>
          <a:p>
            <a:pPr>
              <a:buFont typeface="Arial" panose="020B0604020202020204" pitchFamily="34" charset="0"/>
              <a:buNone/>
            </a:pPr>
            <a:endParaRPr lang="en-US" altLang="en-US"/>
          </a:p>
          <a:p>
            <a:pPr>
              <a:buFont typeface="Arial" panose="020B0604020202020204" pitchFamily="34" charset="0"/>
              <a:buNone/>
            </a:pPr>
            <a:r>
              <a:rPr lang="en-US" altLang="en-US"/>
              <a:t>The antibodies are not produced by the babies B-cells, but are functional.  This is an example of passive immunity.</a:t>
            </a:r>
          </a:p>
        </p:txBody>
      </p:sp>
    </p:spTree>
    <p:extLst>
      <p:ext uri="{BB962C8B-B14F-4D97-AF65-F5344CB8AC3E}">
        <p14:creationId xmlns:p14="http://schemas.microsoft.com/office/powerpoint/2010/main" val="37985763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6CCB1F1C-FAD2-624A-A3E5-92E1B80A733E}"/>
              </a:ext>
            </a:extLst>
          </p:cNvPr>
          <p:cNvSpPr>
            <a:spLocks noGrp="1"/>
          </p:cNvSpPr>
          <p:nvPr>
            <p:ph type="title"/>
          </p:nvPr>
        </p:nvSpPr>
        <p:spPr/>
        <p:txBody>
          <a:bodyPr/>
          <a:lstStyle/>
          <a:p>
            <a:endParaRPr lang="en-US" altLang="en-US"/>
          </a:p>
        </p:txBody>
      </p:sp>
      <p:pic>
        <p:nvPicPr>
          <p:cNvPr id="57346" name="Content Placeholder 3">
            <a:extLst>
              <a:ext uri="{FF2B5EF4-FFF2-40B4-BE49-F238E27FC236}">
                <a16:creationId xmlns:a16="http://schemas.microsoft.com/office/drawing/2014/main" id="{440E828E-8F25-5F48-9291-A2645279C2A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a:xfrm>
            <a:off x="304800" y="1600200"/>
            <a:ext cx="8229600" cy="4525963"/>
          </a:xfrm>
        </p:spPr>
      </p:pic>
      <p:pic>
        <p:nvPicPr>
          <p:cNvPr id="57347" name="Picture 4">
            <a:extLst>
              <a:ext uri="{FF2B5EF4-FFF2-40B4-BE49-F238E27FC236}">
                <a16:creationId xmlns:a16="http://schemas.microsoft.com/office/drawing/2014/main" id="{D91151A6-8C84-B341-8C6E-A3E97206A9F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8576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DDE8C9BC-87FB-654E-9DAB-D4557E952A0D}"/>
              </a:ext>
            </a:extLst>
          </p:cNvPr>
          <p:cNvSpPr>
            <a:spLocks noGrp="1"/>
          </p:cNvSpPr>
          <p:nvPr>
            <p:ph type="title"/>
          </p:nvPr>
        </p:nvSpPr>
        <p:spPr/>
        <p:txBody>
          <a:bodyPr/>
          <a:lstStyle/>
          <a:p>
            <a:endParaRPr lang="en-US" altLang="en-US"/>
          </a:p>
        </p:txBody>
      </p:sp>
      <p:sp>
        <p:nvSpPr>
          <p:cNvPr id="58370" name="Content Placeholder 2">
            <a:extLst>
              <a:ext uri="{FF2B5EF4-FFF2-40B4-BE49-F238E27FC236}">
                <a16:creationId xmlns:a16="http://schemas.microsoft.com/office/drawing/2014/main" id="{2BCC0802-F2E3-BF48-884E-35645CA1AE34}"/>
              </a:ext>
            </a:extLst>
          </p:cNvPr>
          <p:cNvSpPr>
            <a:spLocks noGrp="1"/>
          </p:cNvSpPr>
          <p:nvPr>
            <p:ph idx="1"/>
          </p:nvPr>
        </p:nvSpPr>
        <p:spPr/>
        <p:txBody>
          <a:bodyPr/>
          <a:lstStyle/>
          <a:p>
            <a:r>
              <a:rPr lang="en-US" altLang="en-US"/>
              <a:t>Let’s return to a feature of human blood type.</a:t>
            </a:r>
          </a:p>
          <a:p>
            <a:pPr lvl="1"/>
            <a:r>
              <a:rPr lang="en-US" altLang="en-US"/>
              <a:t>Rh antigen is medically important.</a:t>
            </a:r>
          </a:p>
          <a:p>
            <a:pPr lvl="1"/>
            <a:r>
              <a:rPr lang="en-US" altLang="en-US"/>
              <a:t>Some people express it on their RBCs, whereas some do not.</a:t>
            </a:r>
          </a:p>
        </p:txBody>
      </p:sp>
    </p:spTree>
    <p:extLst>
      <p:ext uri="{BB962C8B-B14F-4D97-AF65-F5344CB8AC3E}">
        <p14:creationId xmlns:p14="http://schemas.microsoft.com/office/powerpoint/2010/main" val="8105022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75E9D2F4-CCBF-E54D-99FE-C093A4354D87}"/>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EB1CB916-68C8-234B-9609-63C20C5A50F3}"/>
              </a:ext>
            </a:extLst>
          </p:cNvPr>
          <p:cNvSpPr>
            <a:spLocks noGrp="1"/>
          </p:cNvSpPr>
          <p:nvPr>
            <p:ph idx="1"/>
          </p:nvPr>
        </p:nvSpPr>
        <p:spPr/>
        <p:txBody>
          <a:bodyPr/>
          <a:lstStyle/>
          <a:p>
            <a:pPr lvl="1"/>
            <a:r>
              <a:rPr lang="en-US" altLang="en-US"/>
              <a:t>Unlike ABO blood type (The presence of A and/or B antigen on the RBC) where an individual produces antibodies against A  and/or B antigen without known exposure, Rh antigen elicits a standard immune response</a:t>
            </a:r>
            <a:r>
              <a:rPr lang="is-IS" altLang="en-US"/>
              <a:t>…</a:t>
            </a:r>
          </a:p>
          <a:p>
            <a:pPr lvl="1"/>
            <a:endParaRPr lang="is-IS" altLang="en-US"/>
          </a:p>
          <a:p>
            <a:pPr lvl="1"/>
            <a:endParaRPr lang="is-IS" altLang="en-US"/>
          </a:p>
          <a:p>
            <a:pPr lvl="1">
              <a:buFont typeface="Arial" panose="020B0604020202020204" pitchFamily="34" charset="0"/>
              <a:buNone/>
            </a:pPr>
            <a:r>
              <a:rPr lang="is-IS" altLang="en-US"/>
              <a:t>One has to be exposed to the Rh antigen to make anti-Rh antibodies.    Some women become exposed when giving birth.</a:t>
            </a:r>
            <a:endParaRPr lang="en-US" altLang="en-US"/>
          </a:p>
        </p:txBody>
      </p:sp>
    </p:spTree>
    <p:extLst>
      <p:ext uri="{BB962C8B-B14F-4D97-AF65-F5344CB8AC3E}">
        <p14:creationId xmlns:p14="http://schemas.microsoft.com/office/powerpoint/2010/main" val="25284776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2C7DCDF1-2FD7-FA4D-839C-779AC0069692}"/>
              </a:ext>
            </a:extLst>
          </p:cNvPr>
          <p:cNvSpPr>
            <a:spLocks noGrp="1"/>
          </p:cNvSpPr>
          <p:nvPr>
            <p:ph type="title"/>
          </p:nvPr>
        </p:nvSpPr>
        <p:spPr/>
        <p:txBody>
          <a:bodyPr/>
          <a:lstStyle/>
          <a:p>
            <a:r>
              <a:rPr lang="en-US" altLang="en-US"/>
              <a:t>Hemolytic disease of the newborn</a:t>
            </a:r>
          </a:p>
        </p:txBody>
      </p:sp>
      <p:sp>
        <p:nvSpPr>
          <p:cNvPr id="60418" name="Content Placeholder 2">
            <a:extLst>
              <a:ext uri="{FF2B5EF4-FFF2-40B4-BE49-F238E27FC236}">
                <a16:creationId xmlns:a16="http://schemas.microsoft.com/office/drawing/2014/main" id="{C906774A-DFC2-2440-8552-02F0C7B76F20}"/>
              </a:ext>
            </a:extLst>
          </p:cNvPr>
          <p:cNvSpPr>
            <a:spLocks noGrp="1"/>
          </p:cNvSpPr>
          <p:nvPr>
            <p:ph idx="1"/>
          </p:nvPr>
        </p:nvSpPr>
        <p:spPr>
          <a:xfrm>
            <a:off x="457200" y="1600200"/>
            <a:ext cx="8382000" cy="4953000"/>
          </a:xfrm>
        </p:spPr>
        <p:txBody>
          <a:bodyPr/>
          <a:lstStyle/>
          <a:p>
            <a:r>
              <a:rPr lang="en-US" altLang="en-US"/>
              <a:t>How does it work?</a:t>
            </a:r>
          </a:p>
          <a:p>
            <a:pPr lvl="1"/>
            <a:r>
              <a:rPr lang="en-US" altLang="en-US"/>
              <a:t>Rh negative woman conceives an Rh+ baby</a:t>
            </a:r>
          </a:p>
          <a:p>
            <a:pPr lvl="1"/>
            <a:r>
              <a:rPr lang="en-US" altLang="en-US"/>
              <a:t>During pregnancy, no mixing of blood between mother and fetus, but at birth there is often a breach of the placenta and fetal cells can enter the maternal blood stream.</a:t>
            </a:r>
          </a:p>
          <a:p>
            <a:pPr lvl="1"/>
            <a:endParaRPr lang="en-US" altLang="en-US"/>
          </a:p>
          <a:p>
            <a:pPr lvl="1"/>
            <a:r>
              <a:rPr lang="en-US" altLang="en-US"/>
              <a:t>Fetus RBCs with Rh antigen are seen as non-self, possibly pathogen and mother’s immune system responds—Mother makes anti-Rh antibodies.</a:t>
            </a:r>
          </a:p>
        </p:txBody>
      </p:sp>
    </p:spTree>
    <p:extLst>
      <p:ext uri="{BB962C8B-B14F-4D97-AF65-F5344CB8AC3E}">
        <p14:creationId xmlns:p14="http://schemas.microsoft.com/office/powerpoint/2010/main" val="7322824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371BE185-EFFA-1A41-AF7B-6BC4338D13FF}"/>
              </a:ext>
            </a:extLst>
          </p:cNvPr>
          <p:cNvSpPr>
            <a:spLocks noGrp="1"/>
          </p:cNvSpPr>
          <p:nvPr>
            <p:ph type="title"/>
          </p:nvPr>
        </p:nvSpPr>
        <p:spPr/>
        <p:txBody>
          <a:bodyPr/>
          <a:lstStyle/>
          <a:p>
            <a:endParaRPr lang="en-US" altLang="en-US"/>
          </a:p>
        </p:txBody>
      </p:sp>
      <p:sp>
        <p:nvSpPr>
          <p:cNvPr id="61442" name="Content Placeholder 2">
            <a:extLst>
              <a:ext uri="{FF2B5EF4-FFF2-40B4-BE49-F238E27FC236}">
                <a16:creationId xmlns:a16="http://schemas.microsoft.com/office/drawing/2014/main" id="{53180E8C-6EDF-CC4F-B04E-827A3D8D7320}"/>
              </a:ext>
            </a:extLst>
          </p:cNvPr>
          <p:cNvSpPr>
            <a:spLocks noGrp="1"/>
          </p:cNvSpPr>
          <p:nvPr>
            <p:ph idx="1"/>
          </p:nvPr>
        </p:nvSpPr>
        <p:spPr/>
        <p:txBody>
          <a:bodyPr/>
          <a:lstStyle/>
          <a:p>
            <a:r>
              <a:rPr lang="en-US" altLang="en-US"/>
              <a:t>In subsequent pregnancies, Rh+ RBCs of babies will be seen as pathogens and anti-Rh antibodies CAN transfer across the placenta. </a:t>
            </a:r>
          </a:p>
          <a:p>
            <a:endParaRPr lang="en-US" altLang="en-US"/>
          </a:p>
          <a:p>
            <a:r>
              <a:rPr lang="en-US" altLang="en-US"/>
              <a:t>Developing circulation of the baby is destroyed. RBCs are lysed by antibodies. </a:t>
            </a:r>
          </a:p>
        </p:txBody>
      </p:sp>
    </p:spTree>
    <p:extLst>
      <p:ext uri="{BB962C8B-B14F-4D97-AF65-F5344CB8AC3E}">
        <p14:creationId xmlns:p14="http://schemas.microsoft.com/office/powerpoint/2010/main" val="17515082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721330DE-E6CB-1D43-8937-338250048546}"/>
              </a:ext>
            </a:extLst>
          </p:cNvPr>
          <p:cNvSpPr>
            <a:spLocks noGrp="1"/>
          </p:cNvSpPr>
          <p:nvPr>
            <p:ph type="title"/>
          </p:nvPr>
        </p:nvSpPr>
        <p:spPr/>
        <p:txBody>
          <a:bodyPr/>
          <a:lstStyle/>
          <a:p>
            <a:r>
              <a:rPr lang="en-US" altLang="en-US"/>
              <a:t>Solution?</a:t>
            </a:r>
          </a:p>
        </p:txBody>
      </p:sp>
      <p:sp>
        <p:nvSpPr>
          <p:cNvPr id="62466" name="Content Placeholder 2">
            <a:extLst>
              <a:ext uri="{FF2B5EF4-FFF2-40B4-BE49-F238E27FC236}">
                <a16:creationId xmlns:a16="http://schemas.microsoft.com/office/drawing/2014/main" id="{219B5889-609E-B449-A57A-31D3686F298C}"/>
              </a:ext>
            </a:extLst>
          </p:cNvPr>
          <p:cNvSpPr>
            <a:spLocks noGrp="1"/>
          </p:cNvSpPr>
          <p:nvPr>
            <p:ph idx="1"/>
          </p:nvPr>
        </p:nvSpPr>
        <p:spPr>
          <a:xfrm>
            <a:off x="457200" y="1600200"/>
            <a:ext cx="8305800" cy="4953000"/>
          </a:xfrm>
        </p:spPr>
        <p:txBody>
          <a:bodyPr/>
          <a:lstStyle/>
          <a:p>
            <a:r>
              <a:rPr lang="en-US" altLang="en-US"/>
              <a:t>In first and all pregnancies, Rh- mother can be given a glob on antibodies which will destroy any Rh+ cells of the baby BEFORE the Rh- mother’s B-cells can be primed to produce them. (These do not transfer to placenta)</a:t>
            </a:r>
          </a:p>
          <a:p>
            <a:endParaRPr lang="en-US" altLang="en-US"/>
          </a:p>
          <a:p>
            <a:r>
              <a:rPr lang="en-US" altLang="en-US"/>
              <a:t>The glob of antibodies will not last long---they will become inactive and should not affect the developing fetus’s RBCs. </a:t>
            </a:r>
          </a:p>
        </p:txBody>
      </p:sp>
    </p:spTree>
    <p:extLst>
      <p:ext uri="{BB962C8B-B14F-4D97-AF65-F5344CB8AC3E}">
        <p14:creationId xmlns:p14="http://schemas.microsoft.com/office/powerpoint/2010/main" val="3256247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2B936604-7AAB-E34F-ACEC-2086264CBA40}"/>
              </a:ext>
            </a:extLst>
          </p:cNvPr>
          <p:cNvSpPr>
            <a:spLocks noGrp="1"/>
          </p:cNvSpPr>
          <p:nvPr>
            <p:ph type="title"/>
          </p:nvPr>
        </p:nvSpPr>
        <p:spPr/>
        <p:txBody>
          <a:bodyPr/>
          <a:lstStyle/>
          <a:p>
            <a:r>
              <a:rPr lang="en-US" altLang="en-US"/>
              <a:t>First—light chains</a:t>
            </a:r>
          </a:p>
        </p:txBody>
      </p:sp>
      <p:sp>
        <p:nvSpPr>
          <p:cNvPr id="39938" name="Content Placeholder 2">
            <a:extLst>
              <a:ext uri="{FF2B5EF4-FFF2-40B4-BE49-F238E27FC236}">
                <a16:creationId xmlns:a16="http://schemas.microsoft.com/office/drawing/2014/main" id="{FA1291AB-5693-3E40-8B13-9D41C4BC1897}"/>
              </a:ext>
            </a:extLst>
          </p:cNvPr>
          <p:cNvSpPr>
            <a:spLocks noGrp="1"/>
          </p:cNvSpPr>
          <p:nvPr>
            <p:ph idx="1"/>
          </p:nvPr>
        </p:nvSpPr>
        <p:spPr/>
        <p:txBody>
          <a:bodyPr/>
          <a:lstStyle/>
          <a:p>
            <a:r>
              <a:rPr lang="en-US" altLang="en-US">
                <a:cs typeface="ＭＳ Ｐゴシック" panose="020B0600070205080204" pitchFamily="34" charset="-128"/>
              </a:rPr>
              <a:t>The light chains C-region is joined to the joined V-region gene segments AFTER transcription.  It’s not joined by somatic recombination.  Each C region is complete in itself and encodes a non-changing constant region.</a:t>
            </a:r>
          </a:p>
        </p:txBody>
      </p:sp>
    </p:spTree>
    <p:extLst>
      <p:ext uri="{BB962C8B-B14F-4D97-AF65-F5344CB8AC3E}">
        <p14:creationId xmlns:p14="http://schemas.microsoft.com/office/powerpoint/2010/main" val="40160178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F1D1BF5A-3CF5-CC49-9B37-D72C50CD18D9}"/>
              </a:ext>
            </a:extLst>
          </p:cNvPr>
          <p:cNvSpPr>
            <a:spLocks noGrp="1"/>
          </p:cNvSpPr>
          <p:nvPr>
            <p:ph type="title"/>
          </p:nvPr>
        </p:nvSpPr>
        <p:spPr/>
        <p:txBody>
          <a:bodyPr/>
          <a:lstStyle/>
          <a:p>
            <a:endParaRPr lang="en-US" altLang="en-US"/>
          </a:p>
        </p:txBody>
      </p:sp>
      <p:pic>
        <p:nvPicPr>
          <p:cNvPr id="63490" name="Content Placeholder 3">
            <a:extLst>
              <a:ext uri="{FF2B5EF4-FFF2-40B4-BE49-F238E27FC236}">
                <a16:creationId xmlns:a16="http://schemas.microsoft.com/office/drawing/2014/main" id="{7C0C40D2-C987-FB4E-8CFA-F683400DD06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6412" r="-16412"/>
          <a:stretch>
            <a:fillRect/>
          </a:stretch>
        </p:blipFill>
        <p:spPr/>
      </p:pic>
    </p:spTree>
    <p:extLst>
      <p:ext uri="{BB962C8B-B14F-4D97-AF65-F5344CB8AC3E}">
        <p14:creationId xmlns:p14="http://schemas.microsoft.com/office/powerpoint/2010/main" val="32279886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0ACDC550-AD98-6946-B726-56640EB64789}"/>
              </a:ext>
            </a:extLst>
          </p:cNvPr>
          <p:cNvSpPr>
            <a:spLocks noGrp="1"/>
          </p:cNvSpPr>
          <p:nvPr>
            <p:ph type="title"/>
          </p:nvPr>
        </p:nvSpPr>
        <p:spPr/>
        <p:txBody>
          <a:bodyPr/>
          <a:lstStyle/>
          <a:p>
            <a:endParaRPr lang="en-US" altLang="en-US"/>
          </a:p>
        </p:txBody>
      </p:sp>
      <p:sp>
        <p:nvSpPr>
          <p:cNvPr id="54274" name="Content Placeholder 2">
            <a:extLst>
              <a:ext uri="{FF2B5EF4-FFF2-40B4-BE49-F238E27FC236}">
                <a16:creationId xmlns:a16="http://schemas.microsoft.com/office/drawing/2014/main" id="{E59AA926-C203-D340-8175-777EFD598F3C}"/>
              </a:ext>
            </a:extLst>
          </p:cNvPr>
          <p:cNvSpPr>
            <a:spLocks noGrp="1"/>
          </p:cNvSpPr>
          <p:nvPr>
            <p:ph idx="1"/>
          </p:nvPr>
        </p:nvSpPr>
        <p:spPr/>
        <p:txBody>
          <a:bodyPr/>
          <a:lstStyle/>
          <a:p>
            <a:r>
              <a:rPr lang="en-US" altLang="en-US"/>
              <a:t>IgA antibodies are also a component of maternally provided immune protection.</a:t>
            </a:r>
          </a:p>
          <a:p>
            <a:endParaRPr lang="en-US" altLang="en-US"/>
          </a:p>
          <a:p>
            <a:r>
              <a:rPr lang="en-US" altLang="en-US"/>
              <a:t>IgA antibodies can cross into milk ducts and are concentrated in breast milk.  They are not destroyed in the gut of the infant, but are absorbed into the bloodstream from the intestinal tract.  Thanks MOM!</a:t>
            </a:r>
          </a:p>
        </p:txBody>
      </p:sp>
    </p:spTree>
    <p:extLst>
      <p:ext uri="{BB962C8B-B14F-4D97-AF65-F5344CB8AC3E}">
        <p14:creationId xmlns:p14="http://schemas.microsoft.com/office/powerpoint/2010/main" val="6185988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A3DB5E74-6EA2-0048-BCC8-933FA69084C3}"/>
              </a:ext>
            </a:extLst>
          </p:cNvPr>
          <p:cNvSpPr>
            <a:spLocks noGrp="1"/>
          </p:cNvSpPr>
          <p:nvPr>
            <p:ph type="title"/>
          </p:nvPr>
        </p:nvSpPr>
        <p:spPr/>
        <p:txBody>
          <a:bodyPr/>
          <a:lstStyle/>
          <a:p>
            <a:endParaRPr lang="en-US" altLang="en-US"/>
          </a:p>
        </p:txBody>
      </p:sp>
      <p:sp>
        <p:nvSpPr>
          <p:cNvPr id="55298" name="Content Placeholder 2">
            <a:extLst>
              <a:ext uri="{FF2B5EF4-FFF2-40B4-BE49-F238E27FC236}">
                <a16:creationId xmlns:a16="http://schemas.microsoft.com/office/drawing/2014/main" id="{1AAB8CD0-F23F-B44F-8C67-87E496CA3807}"/>
              </a:ext>
            </a:extLst>
          </p:cNvPr>
          <p:cNvSpPr>
            <a:spLocks noGrp="1"/>
          </p:cNvSpPr>
          <p:nvPr>
            <p:ph idx="1"/>
          </p:nvPr>
        </p:nvSpPr>
        <p:spPr/>
        <p:txBody>
          <a:bodyPr/>
          <a:lstStyle/>
          <a:p>
            <a:r>
              <a:rPr lang="en-US" altLang="en-US" b="1" i="1"/>
              <a:t>Colostrum</a:t>
            </a:r>
            <a:r>
              <a:rPr lang="en-US" altLang="en-US"/>
              <a:t> is the name for the first milk produced after delivery of  offspring in mammals.</a:t>
            </a:r>
          </a:p>
          <a:p>
            <a:endParaRPr lang="en-US" altLang="en-US"/>
          </a:p>
          <a:p>
            <a:r>
              <a:rPr lang="en-US" altLang="en-US"/>
              <a:t>It is loaded with antibodies and virtually every protein we</a:t>
            </a:r>
            <a:r>
              <a:rPr lang="ja-JP" altLang="en-US"/>
              <a:t>’</a:t>
            </a:r>
            <a:r>
              <a:rPr lang="en-US" altLang="ja-JP"/>
              <a:t>ve discussed related to innate immunity!</a:t>
            </a:r>
            <a:endParaRPr lang="en-US" altLang="en-US"/>
          </a:p>
        </p:txBody>
      </p:sp>
    </p:spTree>
    <p:extLst>
      <p:ext uri="{BB962C8B-B14F-4D97-AF65-F5344CB8AC3E}">
        <p14:creationId xmlns:p14="http://schemas.microsoft.com/office/powerpoint/2010/main" val="27894109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089AB009-9512-554A-857D-397AF47602D9}"/>
              </a:ext>
            </a:extLst>
          </p:cNvPr>
          <p:cNvSpPr>
            <a:spLocks noGrp="1"/>
          </p:cNvSpPr>
          <p:nvPr>
            <p:ph type="title"/>
          </p:nvPr>
        </p:nvSpPr>
        <p:spPr/>
        <p:txBody>
          <a:bodyPr/>
          <a:lstStyle/>
          <a:p>
            <a:r>
              <a:rPr lang="en-US" altLang="en-US"/>
              <a:t>colostrum</a:t>
            </a:r>
          </a:p>
        </p:txBody>
      </p:sp>
      <p:sp>
        <p:nvSpPr>
          <p:cNvPr id="56322" name="Content Placeholder 2">
            <a:extLst>
              <a:ext uri="{FF2B5EF4-FFF2-40B4-BE49-F238E27FC236}">
                <a16:creationId xmlns:a16="http://schemas.microsoft.com/office/drawing/2014/main" id="{6EB72D21-A795-C343-9427-2E33F8E958FD}"/>
              </a:ext>
            </a:extLst>
          </p:cNvPr>
          <p:cNvSpPr>
            <a:spLocks noGrp="1"/>
          </p:cNvSpPr>
          <p:nvPr>
            <p:ph idx="1"/>
          </p:nvPr>
        </p:nvSpPr>
        <p:spPr/>
        <p:txBody>
          <a:bodyPr/>
          <a:lstStyle/>
          <a:p>
            <a:endParaRPr lang="en-US" altLang="en-US"/>
          </a:p>
        </p:txBody>
      </p:sp>
      <p:pic>
        <p:nvPicPr>
          <p:cNvPr id="56323" name="Picture 2">
            <a:hlinkClick r:id="rId2"/>
            <a:extLst>
              <a:ext uri="{FF2B5EF4-FFF2-40B4-BE49-F238E27FC236}">
                <a16:creationId xmlns:a16="http://schemas.microsoft.com/office/drawing/2014/main" id="{B6AA5C66-1EBA-6645-BD8C-BD548ACF07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049463"/>
            <a:ext cx="5562600" cy="389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a:extLst>
              <a:ext uri="{FF2B5EF4-FFF2-40B4-BE49-F238E27FC236}">
                <a16:creationId xmlns:a16="http://schemas.microsoft.com/office/drawing/2014/main" id="{9433EBFE-9A2F-9644-A144-D9B5BE0175F4}"/>
              </a:ext>
            </a:extLst>
          </p:cNvPr>
          <p:cNvCxnSpPr>
            <a:cxnSpLocks noChangeShapeType="1"/>
          </p:cNvCxnSpPr>
          <p:nvPr/>
        </p:nvCxnSpPr>
        <p:spPr bwMode="auto">
          <a:xfrm>
            <a:off x="1600200" y="1219200"/>
            <a:ext cx="1676400" cy="2133600"/>
          </a:xfrm>
          <a:prstGeom prst="straightConnector1">
            <a:avLst/>
          </a:prstGeom>
          <a:noFill/>
          <a:ln w="762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223482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figure_05_01">
            <a:extLst>
              <a:ext uri="{FF2B5EF4-FFF2-40B4-BE49-F238E27FC236}">
                <a16:creationId xmlns:a16="http://schemas.microsoft.com/office/drawing/2014/main" id="{281EC5BE-395D-5143-875E-E39D1BAD2E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 y="279400"/>
            <a:ext cx="8494713" cy="63134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3531278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765F1DF3-B5AC-B042-83B7-B8766E035DE3}"/>
              </a:ext>
            </a:extLst>
          </p:cNvPr>
          <p:cNvSpPr>
            <a:spLocks noGrp="1"/>
          </p:cNvSpPr>
          <p:nvPr>
            <p:ph type="title"/>
          </p:nvPr>
        </p:nvSpPr>
        <p:spPr/>
        <p:txBody>
          <a:bodyPr/>
          <a:lstStyle/>
          <a:p>
            <a:r>
              <a:rPr lang="en-US" altLang="en-US"/>
              <a:t>H-chains</a:t>
            </a:r>
          </a:p>
        </p:txBody>
      </p:sp>
      <p:sp>
        <p:nvSpPr>
          <p:cNvPr id="43010" name="Content Placeholder 2">
            <a:extLst>
              <a:ext uri="{FF2B5EF4-FFF2-40B4-BE49-F238E27FC236}">
                <a16:creationId xmlns:a16="http://schemas.microsoft.com/office/drawing/2014/main" id="{298551C4-2915-FC40-B3FC-6A206B4DA811}"/>
              </a:ext>
            </a:extLst>
          </p:cNvPr>
          <p:cNvSpPr>
            <a:spLocks noGrp="1"/>
          </p:cNvSpPr>
          <p:nvPr>
            <p:ph idx="1"/>
          </p:nvPr>
        </p:nvSpPr>
        <p:spPr/>
        <p:txBody>
          <a:bodyPr/>
          <a:lstStyle/>
          <a:p>
            <a:r>
              <a:rPr lang="en-US" altLang="en-US">
                <a:cs typeface="ＭＳ Ｐゴシック" panose="020B0600070205080204" pitchFamily="34" charset="-128"/>
              </a:rPr>
              <a:t>H-chain constant regions are also, joined after transcription (after recombination of V-region), but are a bit more complex.</a:t>
            </a:r>
          </a:p>
          <a:p>
            <a:endParaRPr lang="en-US" altLang="en-US">
              <a:cs typeface="ＭＳ Ｐゴシック" panose="020B0600070205080204" pitchFamily="34" charset="-128"/>
            </a:endParaRPr>
          </a:p>
          <a:p>
            <a:r>
              <a:rPr lang="en-US" altLang="en-US">
                <a:cs typeface="ＭＳ Ｐゴシック" panose="020B0600070205080204" pitchFamily="34" charset="-128"/>
              </a:rPr>
              <a:t>For example, the c-regions resemble most genes in eukaryotes, having introns and exons.  (The multiple boxes are the exons, not gene segments)</a:t>
            </a:r>
          </a:p>
        </p:txBody>
      </p:sp>
    </p:spTree>
    <p:extLst>
      <p:ext uri="{BB962C8B-B14F-4D97-AF65-F5344CB8AC3E}">
        <p14:creationId xmlns:p14="http://schemas.microsoft.com/office/powerpoint/2010/main" val="1245437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figure_05_01">
            <a:extLst>
              <a:ext uri="{FF2B5EF4-FFF2-40B4-BE49-F238E27FC236}">
                <a16:creationId xmlns:a16="http://schemas.microsoft.com/office/drawing/2014/main" id="{508A7DF0-79CA-C941-BD36-D5208EA5CA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 y="279400"/>
            <a:ext cx="8494713" cy="63134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2828475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figure_05_16">
            <a:extLst>
              <a:ext uri="{FF2B5EF4-FFF2-40B4-BE49-F238E27FC236}">
                <a16:creationId xmlns:a16="http://schemas.microsoft.com/office/drawing/2014/main" id="{855159F0-824C-3E48-8DBB-9BBA86AD01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68400"/>
            <a:ext cx="8531225" cy="4521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sp>
        <p:nvSpPr>
          <p:cNvPr id="2" name="TextBox 1">
            <a:extLst>
              <a:ext uri="{FF2B5EF4-FFF2-40B4-BE49-F238E27FC236}">
                <a16:creationId xmlns:a16="http://schemas.microsoft.com/office/drawing/2014/main" id="{9DCD654F-4C90-DB45-8690-B17E6CEAFB51}"/>
              </a:ext>
            </a:extLst>
          </p:cNvPr>
          <p:cNvSpPr txBox="1"/>
          <p:nvPr/>
        </p:nvSpPr>
        <p:spPr>
          <a:xfrm>
            <a:off x="533400" y="228600"/>
            <a:ext cx="8153400" cy="830997"/>
          </a:xfrm>
          <a:prstGeom prst="rect">
            <a:avLst/>
          </a:prstGeom>
          <a:noFill/>
        </p:spPr>
        <p:txBody>
          <a:bodyPr wrap="square" rtlCol="0">
            <a:spAutoFit/>
          </a:bodyPr>
          <a:lstStyle/>
          <a:p>
            <a:r>
              <a:rPr lang="en-US" sz="2400" dirty="0"/>
              <a:t>The 5 isotypes of antibody differ in the sequence in the Heavy chain constant region.</a:t>
            </a:r>
          </a:p>
        </p:txBody>
      </p:sp>
    </p:spTree>
    <p:extLst>
      <p:ext uri="{BB962C8B-B14F-4D97-AF65-F5344CB8AC3E}">
        <p14:creationId xmlns:p14="http://schemas.microsoft.com/office/powerpoint/2010/main" val="2677052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1892</TotalTime>
  <Words>1528</Words>
  <Application>Microsoft Macintosh PowerPoint</Application>
  <PresentationFormat>On-screen Show (4:3)</PresentationFormat>
  <Paragraphs>144</Paragraphs>
  <Slides>53</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Symbol</vt:lpstr>
      <vt:lpstr>Times</vt:lpstr>
      <vt:lpstr>Office Theme</vt:lpstr>
      <vt:lpstr>Immunology Biol 465 Minot State University Spring 2020</vt:lpstr>
      <vt:lpstr>Lecture 17 March 4th , 2020</vt:lpstr>
      <vt:lpstr>Where were we? Ig constant regions</vt:lpstr>
      <vt:lpstr>PowerPoint Presentation</vt:lpstr>
      <vt:lpstr>First—light chains</vt:lpstr>
      <vt:lpstr>PowerPoint Presentation</vt:lpstr>
      <vt:lpstr>H-chains</vt:lpstr>
      <vt:lpstr>PowerPoint Presentation</vt:lpstr>
      <vt:lpstr>PowerPoint Presentation</vt:lpstr>
      <vt:lpstr>PowerPoint Presentation</vt:lpstr>
      <vt:lpstr>Note the order of C-region coding sequences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Isotype/Class switch</vt:lpstr>
      <vt:lpstr>PowerPoint Presentation</vt:lpstr>
      <vt:lpstr>PowerPoint Presentation</vt:lpstr>
      <vt:lpstr>PowerPoint Presentation</vt:lpstr>
      <vt:lpstr>PowerPoint Presentation</vt:lpstr>
      <vt:lpstr>PowerPoint Presentation</vt:lpstr>
      <vt:lpstr>Isotype/Class switch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how do the isotype classes differ?</vt:lpstr>
      <vt:lpstr>PowerPoint Presentation</vt:lpstr>
      <vt:lpstr>PowerPoint Presentation</vt:lpstr>
      <vt:lpstr>PowerPoint Presentation</vt:lpstr>
      <vt:lpstr>PowerPoint Presentation</vt:lpstr>
      <vt:lpstr>PowerPoint Presentation</vt:lpstr>
      <vt:lpstr>One difference in isotypes is where they can travel in the body</vt:lpstr>
      <vt:lpstr>PowerPoint Presentation</vt:lpstr>
      <vt:lpstr>PowerPoint Presentation</vt:lpstr>
      <vt:lpstr>PowerPoint Presentation</vt:lpstr>
      <vt:lpstr>PowerPoint Presentation</vt:lpstr>
      <vt:lpstr>PowerPoint Presentation</vt:lpstr>
      <vt:lpstr>Hemolytic disease of the newborn</vt:lpstr>
      <vt:lpstr>PowerPoint Presentation</vt:lpstr>
      <vt:lpstr>Solution?</vt:lpstr>
      <vt:lpstr>PowerPoint Presentation</vt:lpstr>
      <vt:lpstr>PowerPoint Presentation</vt:lpstr>
      <vt:lpstr>PowerPoint Presentation</vt:lpstr>
      <vt:lpstr>colostrum</vt:lpstr>
    </vt:vector>
  </TitlesOfParts>
  <Company>Minot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Immunology Biol 465 Minot State University</dc:title>
  <dc:creator>Heidi Super</dc:creator>
  <cp:lastModifiedBy>Super, Heidi</cp:lastModifiedBy>
  <cp:revision>126</cp:revision>
  <cp:lastPrinted>2020-02-13T22:40:01Z</cp:lastPrinted>
  <dcterms:created xsi:type="dcterms:W3CDTF">2011-07-31T16:33:39Z</dcterms:created>
  <dcterms:modified xsi:type="dcterms:W3CDTF">2020-03-04T00:24:45Z</dcterms:modified>
</cp:coreProperties>
</file>