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585" r:id="rId4"/>
    <p:sldId id="700" r:id="rId5"/>
    <p:sldId id="747" r:id="rId6"/>
    <p:sldId id="713" r:id="rId7"/>
    <p:sldId id="714" r:id="rId8"/>
    <p:sldId id="715" r:id="rId9"/>
    <p:sldId id="716" r:id="rId10"/>
    <p:sldId id="717" r:id="rId11"/>
    <p:sldId id="718" r:id="rId12"/>
    <p:sldId id="719" r:id="rId13"/>
    <p:sldId id="720" r:id="rId14"/>
    <p:sldId id="721" r:id="rId15"/>
    <p:sldId id="722" r:id="rId16"/>
    <p:sldId id="723" r:id="rId17"/>
    <p:sldId id="724" r:id="rId18"/>
    <p:sldId id="725" r:id="rId19"/>
    <p:sldId id="726" r:id="rId20"/>
    <p:sldId id="727" r:id="rId21"/>
    <p:sldId id="728" r:id="rId22"/>
    <p:sldId id="729" r:id="rId23"/>
    <p:sldId id="730" r:id="rId24"/>
    <p:sldId id="731" r:id="rId25"/>
    <p:sldId id="732" r:id="rId26"/>
    <p:sldId id="733" r:id="rId27"/>
    <p:sldId id="734" r:id="rId28"/>
    <p:sldId id="736" r:id="rId29"/>
    <p:sldId id="737" r:id="rId30"/>
    <p:sldId id="738" r:id="rId31"/>
    <p:sldId id="739" r:id="rId32"/>
    <p:sldId id="740" r:id="rId33"/>
    <p:sldId id="741" r:id="rId34"/>
    <p:sldId id="746" r:id="rId35"/>
    <p:sldId id="742" r:id="rId36"/>
    <p:sldId id="743" r:id="rId37"/>
    <p:sldId id="744" r:id="rId38"/>
    <p:sldId id="74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E5715-1AE8-4748-9DF9-BA14F7FCB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A6740-FE42-FB4A-B0DB-95454EDA9C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B1196-7925-5A42-8341-33D2F8A01C1D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DAB68A-2C49-384F-88CC-082C29C4B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C3CC37-57D8-7149-A10C-5D18C32F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4A9E-FEEF-834D-9E76-4CDDD68745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A74C-595A-3149-823A-1B7657AD5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0F60C5-46F9-EA48-B260-F5BADD865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ED0E1B2-65D1-0145-9F0B-CBC0D5813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E64F7D-48DD-4047-A4EF-4BF076FE99ED}" type="slidenum">
              <a:rPr lang="en-US" altLang="en-US" sz="1200">
                <a:latin typeface="Times" pitchFamily="2" charset="0"/>
              </a:rPr>
              <a:pPr/>
              <a:t>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0ACDC2E-B480-E84C-BCC6-51BB822DF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36AB1C0-9B36-3C4F-ACEA-CEB4B52F8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9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C1FF183-29BE-4E4E-87E4-5BC26A5B9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AAADBB-416E-794B-A1EF-47C418A502B9}" type="slidenum">
              <a:rPr lang="en-US" altLang="en-US" sz="1200">
                <a:latin typeface="Times" pitchFamily="2" charset="0"/>
              </a:rPr>
              <a:pPr/>
              <a:t>38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F960E649-1BF8-1541-BC7C-D9452C501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9A6F4BC-68D1-F540-B714-1F1C7C102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93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43EFEC9-6748-434D-93E7-07CB7EB1D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6F0DDF-1255-144C-8BB4-F50AE90C6058}" type="slidenum">
              <a:rPr lang="en-US" altLang="en-US" sz="1200">
                <a:latin typeface="Times" pitchFamily="2" charset="0"/>
              </a:rPr>
              <a:pPr/>
              <a:t>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387F31C-6C19-9E46-8094-FF4D1AF72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E15BC72-4825-684D-92BD-FAD2BB71D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1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4A820A8-6629-1A4D-A1BD-11BEE1631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8352DC-7D51-E847-AED0-2142B223C9BF}" type="slidenum">
              <a:rPr lang="en-US" altLang="en-US" sz="1200">
                <a:latin typeface="Times" pitchFamily="2" charset="0"/>
              </a:rPr>
              <a:pPr/>
              <a:t>15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C952ACE-E4A6-F64C-839E-155F6A96A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C3E69BB-8FC5-1D4E-A12E-2EEE53467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82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71E591C-B6DB-1E4B-95B1-41A1B05BF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CB3048-C497-474D-883B-B8B684309F4E}" type="slidenum">
              <a:rPr lang="en-US" altLang="en-US" sz="1200">
                <a:latin typeface="Times" pitchFamily="2" charset="0"/>
              </a:rPr>
              <a:pPr/>
              <a:t>19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79AE6CCA-610C-B244-B080-6A1F79F8F6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FB7218A-BA8D-FC4C-B349-3A14D58AB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82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BA7D77E-E08B-8540-A4F1-AAC3EF17A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596231-6A26-1642-9A4F-5A4A8A782339}" type="slidenum">
              <a:rPr lang="en-US" altLang="en-US" sz="1200">
                <a:latin typeface="Times" pitchFamily="2" charset="0"/>
              </a:rPr>
              <a:pPr/>
              <a:t>20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AD37892-9848-B54B-8B6B-319C0B001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D314BCB-3552-1F4A-A33D-2662ED105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08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B6CF955-19B1-7A41-9B3D-4E55A7D94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797301-24D2-E847-91B8-7735DDD15CB8}" type="slidenum">
              <a:rPr lang="en-US" altLang="en-US" sz="1200">
                <a:latin typeface="Times" pitchFamily="2" charset="0"/>
              </a:rPr>
              <a:pPr/>
              <a:t>21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81413B7-4C54-B245-9947-4A00FA89B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A5D6A91-83FD-9448-A2BD-FA89977C7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7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1F7E1DA-D1BC-C24E-979E-1585A38B9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4D9EE7-B12A-A34E-8290-4439928BFC9A}" type="slidenum">
              <a:rPr lang="en-US" altLang="en-US" sz="1200">
                <a:latin typeface="Times" pitchFamily="2" charset="0"/>
              </a:rPr>
              <a:pPr/>
              <a:t>23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83E8A3F-F09A-4F45-BE5B-2E70ACE55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9806766-B8E8-EC49-A1A4-FA29FCB1C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10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89CFA022-4679-894E-869A-9512F56B9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CB153B-AA5A-574E-9772-AA47C7F39213}" type="slidenum">
              <a:rPr lang="en-US" altLang="en-US" sz="1200">
                <a:latin typeface="Times" pitchFamily="2" charset="0"/>
              </a:rPr>
              <a:pPr/>
              <a:t>26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4A20FA0-CB6A-A843-B9C8-14DBCD12A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1081779-91FD-C940-9BAC-A4C3B4E6E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72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4D0EA05C-BF86-7548-99BC-6323BA86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E57A4D-4234-CF4B-B551-B2B2035F42AC}" type="slidenum">
              <a:rPr lang="en-US" altLang="en-US" sz="1200">
                <a:latin typeface="Calibri" panose="020F0502020204030204" pitchFamily="34" charset="0"/>
              </a:rPr>
              <a:pPr/>
              <a:t>28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CFC152F-6D37-DA4F-A90F-1A26ED1F8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BEC715B-4694-8344-9368-723719B14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45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C07A4-1DE2-094F-9BED-BDCAEE05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840C-C634-2D43-90F6-CED785014D08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6FD5-D5C0-E14C-9C92-32C9F8E9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B49-A9F8-7848-8BFF-368728EC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DBC2-2409-4841-95D4-8A47036EF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9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737E-B3F7-5C43-8B64-54A315D6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0EEC-7A9F-E749-B4FF-F3351CD252EB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8B0C-3B62-344B-9D71-0F77DC4F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9726-F4F7-3043-BC23-7A8A05CA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D501-4FC1-834E-A164-ADF147F2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C9F3-DFBD-3F4D-B951-ADCC4FE3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C76-9B42-434F-B926-79E89343BE91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AB64-7674-704F-971B-819E8636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55C9-CC67-FC48-A10F-582FE5B7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0B6D-296F-B346-8AB6-0FDB6BB3E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6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CA860-B724-F94A-BC9B-DDDD660A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41DC-951F-E344-8E75-1C169E1695E9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D7A64-4FE9-4042-92AF-449C68C0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B7B7-6A7A-6C4C-889F-C94EDCF9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531-3176-6348-BFBB-B277B81C4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BE43-C4F6-7B40-B5CD-75996B0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C8B0-64D3-A242-8C5C-EDE514BF2F47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B16B-6AB2-D747-8BF7-7F54C12B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0643-A109-4C4B-A1BE-6D98D160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3F63-344B-BB43-A7DE-EE8D33C58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DE66F-76DB-A54D-B182-47625F18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8E19-B5C6-8446-87F6-D0DEE9065CEA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DDE66-C3FB-0B41-901B-95C22127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728A7-4978-8041-AF94-8F0A9014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3C28-6129-E941-8875-5C400172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105B2B-3A7E-CE4C-8DDC-4B7EF9F8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796F-E9E0-C641-955D-6700E07BF360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079AB-0C82-A544-AA61-79F7DE7F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1C87A5-9CE3-0045-A16D-731FC1A5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7C54-538D-2B4B-907D-E7B4F8C99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518738-9EF1-D04A-B75D-2D90CAB8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C65E-8586-A048-A9BA-99D70D97930C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F75871-A5C5-BF40-9B28-7F57251A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C8D63-B805-C149-9BCA-7489427E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53C2-FF23-0C40-B290-E13254C45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33EC7-1F43-1D43-8737-20D5ACC5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6F97-213B-0B40-A3C5-DF12928C4999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BA84A6-E05C-134A-96C9-BF5F275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C65BF0-C146-FA4D-83B0-CA6929AF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138C-539D-0D41-88D8-7974FDC64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8F02DB-8380-7240-9F32-3F621A9D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C49D-584C-4A4E-A25E-004B4D4652DC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359FF2-EC70-3342-B37C-541E355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30BB5-03B8-EE45-97B5-C8611991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B8AF-7BA2-AB4C-B845-214F65A0B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8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A4F73-F6B0-BE4A-9355-5F1D48B4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EF1E-EDA5-8945-A33D-956AE5C7D99E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0CADDD-0B9E-5C49-A46D-89139EE8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B51339-BD23-994A-ADBB-2D180102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ED26-BF65-C449-BBC3-63FB56310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82956A-4403-D442-BDEC-D4DF12B571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A38DB2-CBBA-124A-A6B9-543674B1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BD95-6973-E043-B14F-9D82CCDB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6CA991-812B-5D46-A1FC-BDD1E53549DC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851D-B154-424B-A9AC-89D752B6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BEF1-F955-1D47-BFAB-61630347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9A3AE3-50FE-3640-A49C-4D152049A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9171-0439-B240-8B3D-7560E5DA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4B78B-B13B-E540-9BBB-54E29E8B3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3753B48-CD23-BD45-B171-C8855F0A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hlinkClick r:id="rId3"/>
            <a:extLst>
              <a:ext uri="{FF2B5EF4-FFF2-40B4-BE49-F238E27FC236}">
                <a16:creationId xmlns:a16="http://schemas.microsoft.com/office/drawing/2014/main" id="{2D4AED79-FDF2-1744-B371-58F97E48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hlinkClick r:id="rId3"/>
            <a:extLst>
              <a:ext uri="{FF2B5EF4-FFF2-40B4-BE49-F238E27FC236}">
                <a16:creationId xmlns:a16="http://schemas.microsoft.com/office/drawing/2014/main" id="{86117344-FA26-8C41-8CAE-444DED6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40BFF035-A86D-6C40-9260-ABFAB7C3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Speculate on the organization  of the complex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7653BB78-7605-3342-9C6C-05883A92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257800"/>
          </a:xfrm>
        </p:spPr>
        <p:txBody>
          <a:bodyPr/>
          <a:lstStyle/>
          <a:p>
            <a:r>
              <a:rPr lang="en-US" altLang="en-US"/>
              <a:t>Compare human and mouse.  What do you notice?   Is this an important set of genes?  Did evolution tinker /change much?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We call this similarity in genes across species—conservation/conserved genes.  It implies a similar, important function. (Can you think of genes that might be conserved in nearly all living things?)</a:t>
            </a:r>
          </a:p>
        </p:txBody>
      </p:sp>
    </p:spTree>
    <p:extLst>
      <p:ext uri="{BB962C8B-B14F-4D97-AF65-F5344CB8AC3E}">
        <p14:creationId xmlns:p14="http://schemas.microsoft.com/office/powerpoint/2010/main" val="66427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F1DD2A6-34A1-EA48-B7A6-18F2B64C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a complex?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F776C52-09B4-064C-9C1B-6519D1EA3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Placing genes in close proximity allows for more coordinated expression (transcription and translation)  of several genes.  </a:t>
            </a:r>
            <a:r>
              <a:rPr lang="en-US" altLang="en-US">
                <a:solidFill>
                  <a:srgbClr val="FF0000"/>
                </a:solidFill>
              </a:rPr>
              <a:t>(Why would we want these genes expressed at the same time?)</a:t>
            </a:r>
          </a:p>
          <a:p>
            <a:endParaRPr lang="en-US" altLang="en-US"/>
          </a:p>
          <a:p>
            <a:r>
              <a:rPr lang="en-US" altLang="en-US"/>
              <a:t>Several genes may share a common regulatory  mechanism. (recall a role for IFN</a:t>
            </a:r>
            <a:r>
              <a:rPr lang="en-US" altLang="en-US">
                <a:latin typeface="Symbol" pitchFamily="2" charset="2"/>
              </a:rPr>
              <a:t>g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*resembles the bacterial operon system.</a:t>
            </a:r>
          </a:p>
        </p:txBody>
      </p:sp>
    </p:spTree>
    <p:extLst>
      <p:ext uri="{BB962C8B-B14F-4D97-AF65-F5344CB8AC3E}">
        <p14:creationId xmlns:p14="http://schemas.microsoft.com/office/powerpoint/2010/main" val="148541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A5A775E-258F-F54A-9D04-694DDA7B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MHC—an unusual locus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E9506814-D814-294D-A1A4-9FE988932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/>
            <a:r>
              <a:rPr lang="en-US" altLang="en-US"/>
              <a:t>MHC is such an important set of proteins for survival; it’s role in protection from pathogens requires it to </a:t>
            </a:r>
            <a:r>
              <a:rPr lang="en-US" altLang="en-US" u="sng"/>
              <a:t>vary </a:t>
            </a:r>
            <a:r>
              <a:rPr lang="en-US" altLang="en-US">
                <a:solidFill>
                  <a:srgbClr val="FF0000"/>
                </a:solidFill>
              </a:rPr>
              <a:t>(in an individual and in the population)</a:t>
            </a:r>
            <a:r>
              <a:rPr lang="en-US" altLang="en-US"/>
              <a:t> more than any other locus.</a:t>
            </a:r>
          </a:p>
          <a:p>
            <a:pPr marL="0" indent="0"/>
            <a:r>
              <a:rPr lang="en-US" altLang="en-US"/>
              <a:t>Why? To present the maximum number and types of antigens to T-cells. (T-cells then do the job of destroying the pathogen directly or indirectly)</a:t>
            </a:r>
          </a:p>
        </p:txBody>
      </p:sp>
    </p:spTree>
    <p:extLst>
      <p:ext uri="{BB962C8B-B14F-4D97-AF65-F5344CB8AC3E}">
        <p14:creationId xmlns:p14="http://schemas.microsoft.com/office/powerpoint/2010/main" val="186785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970D96A-2249-F044-A325-35B1A6B9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 mechanisms to allow MANY versions of MHC to be expressed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8E5E073F-AFCE-F54B-88DE-626CE638D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MHC is polygenic</a:t>
            </a:r>
            <a:r>
              <a:rPr lang="en-US" altLang="en-US"/>
              <a:t>—each individual has several MHC I and MHC II genes (each is a little different in sequence)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 b="1"/>
              <a:t>MHC is polymorphic</a:t>
            </a:r>
            <a:r>
              <a:rPr lang="en-US" altLang="en-US"/>
              <a:t>—in the population, there are MANY alleles for MHC.</a:t>
            </a:r>
          </a:p>
          <a:p>
            <a:pPr lvl="1"/>
            <a:r>
              <a:rPr lang="en-US" altLang="en-US"/>
              <a:t>MHC I (humans)---~500-1400 different alleles</a:t>
            </a:r>
          </a:p>
          <a:p>
            <a:pPr lvl="1"/>
            <a:r>
              <a:rPr lang="en-US" altLang="en-US"/>
              <a:t>MHC II (humans)--~3-800 different alleles</a:t>
            </a:r>
          </a:p>
        </p:txBody>
      </p:sp>
    </p:spTree>
    <p:extLst>
      <p:ext uri="{BB962C8B-B14F-4D97-AF65-F5344CB8AC3E}">
        <p14:creationId xmlns:p14="http://schemas.microsoft.com/office/powerpoint/2010/main" val="184624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150F33C-5DC7-2F42-B96B-D11CF2C8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7CE14A85-47F6-8F48-8E10-5E46A983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clarify---a gene with only one allele (NO variation in the population) is monomorphic.  A gene with 2 alleles is dimorphic….</a:t>
            </a:r>
          </a:p>
        </p:txBody>
      </p:sp>
    </p:spTree>
    <p:extLst>
      <p:ext uri="{BB962C8B-B14F-4D97-AF65-F5344CB8AC3E}">
        <p14:creationId xmlns:p14="http://schemas.microsoft.com/office/powerpoint/2010/main" val="247656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ure_06_16">
            <a:extLst>
              <a:ext uri="{FF2B5EF4-FFF2-40B4-BE49-F238E27FC236}">
                <a16:creationId xmlns:a16="http://schemas.microsoft.com/office/drawing/2014/main" id="{1FC288D7-018C-DB48-BE3D-BE582ACF6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7200"/>
            <a:ext cx="85312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>
            <a:extLst>
              <a:ext uri="{FF2B5EF4-FFF2-40B4-BE49-F238E27FC236}">
                <a16:creationId xmlns:a16="http://schemas.microsoft.com/office/drawing/2014/main" id="{7593FB1C-8567-EF41-91F4-B82B16CC3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These graphs show the number of different alleles identified in humans for each of the MHC genes.</a:t>
            </a:r>
          </a:p>
        </p:txBody>
      </p:sp>
    </p:spTree>
    <p:extLst>
      <p:ext uri="{BB962C8B-B14F-4D97-AF65-F5344CB8AC3E}">
        <p14:creationId xmlns:p14="http://schemas.microsoft.com/office/powerpoint/2010/main" val="30739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24E06A5-DFF6-574A-9F30-9ECE1176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742457A8-5B99-A54A-A96F-4E9D5A927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Compare this to something you’re familiar with….how many alleles for ABO blood type antigen? (Three--Not hundreds!!!)</a:t>
            </a:r>
          </a:p>
          <a:p>
            <a:endParaRPr lang="en-US" altLang="en-US"/>
          </a:p>
          <a:p>
            <a:r>
              <a:rPr lang="en-US" altLang="en-US"/>
              <a:t>I</a:t>
            </a:r>
            <a:r>
              <a:rPr lang="en-US" altLang="en-US" baseline="30000"/>
              <a:t>0</a:t>
            </a:r>
          </a:p>
          <a:p>
            <a:r>
              <a:rPr lang="en-US" altLang="en-US"/>
              <a:t>I</a:t>
            </a:r>
            <a:r>
              <a:rPr lang="en-US" altLang="en-US" baseline="30000"/>
              <a:t>A</a:t>
            </a:r>
          </a:p>
          <a:p>
            <a:r>
              <a:rPr lang="en-US" altLang="en-US"/>
              <a:t>I</a:t>
            </a:r>
            <a:r>
              <a:rPr lang="en-US" altLang="en-US" baseline="30000"/>
              <a:t>B</a:t>
            </a:r>
          </a:p>
          <a:p>
            <a:endParaRPr lang="en-US" altLang="en-US" baseline="30000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29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6ED5F15-76E0-3E4A-8B99-BC3CFA8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Limited variation is allowed by individual genes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D2C12C7C-5D0B-4B48-B68B-0686EF358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3  I gene alleles and the specific dominance scheme gives 4 blood types.  Variation is limited to 4 specific phenotypes.</a:t>
            </a:r>
          </a:p>
          <a:p>
            <a:endParaRPr lang="en-US" altLang="en-US"/>
          </a:p>
          <a:p>
            <a:r>
              <a:rPr lang="en-US" altLang="en-US"/>
              <a:t>(Mendel only observed 2 types of each trait in garden pea plants, and this was explained by 2 alleles for each gene)</a:t>
            </a:r>
          </a:p>
        </p:txBody>
      </p:sp>
    </p:spTree>
    <p:extLst>
      <p:ext uri="{BB962C8B-B14F-4D97-AF65-F5344CB8AC3E}">
        <p14:creationId xmlns:p14="http://schemas.microsoft.com/office/powerpoint/2010/main" val="33471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65D4B0E-B72F-284F-B1A0-38F2FE68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36934D1D-E033-434F-826B-669DC513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Ultimately the MHC expressed at the cell surface of different  individuals reflects polygeny combined with polymorphism.</a:t>
            </a:r>
          </a:p>
        </p:txBody>
      </p:sp>
    </p:spTree>
    <p:extLst>
      <p:ext uri="{BB962C8B-B14F-4D97-AF65-F5344CB8AC3E}">
        <p14:creationId xmlns:p14="http://schemas.microsoft.com/office/powerpoint/2010/main" val="170443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_06_17">
            <a:extLst>
              <a:ext uri="{FF2B5EF4-FFF2-40B4-BE49-F238E27FC236}">
                <a16:creationId xmlns:a16="http://schemas.microsoft.com/office/drawing/2014/main" id="{D87C6053-9ECA-B143-A134-1970C5D3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4400"/>
            <a:ext cx="85312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3F0681-78BA-0847-AA04-68FEB8E8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52600"/>
            <a:ext cx="59436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867" name="TextBox 2">
            <a:extLst>
              <a:ext uri="{FF2B5EF4-FFF2-40B4-BE49-F238E27FC236}">
                <a16:creationId xmlns:a16="http://schemas.microsoft.com/office/drawing/2014/main" id="{10BF58D3-90B9-D140-BC38-E55008E4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098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This figure shows a person with 2 different alleles for a given MHC gene.  Both can be expressed at the cell surface. (MHC genes exhibit co-dominance)</a:t>
            </a:r>
          </a:p>
        </p:txBody>
      </p:sp>
      <p:sp>
        <p:nvSpPr>
          <p:cNvPr id="36868" name="TextBox 2">
            <a:extLst>
              <a:ext uri="{FF2B5EF4-FFF2-40B4-BE49-F238E27FC236}">
                <a16:creationId xmlns:a16="http://schemas.microsoft.com/office/drawing/2014/main" id="{092E10AE-A717-214A-8F82-148AACA9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50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How many types of MHC?</a:t>
            </a:r>
          </a:p>
        </p:txBody>
      </p:sp>
    </p:spTree>
    <p:extLst>
      <p:ext uri="{BB962C8B-B14F-4D97-AF65-F5344CB8AC3E}">
        <p14:creationId xmlns:p14="http://schemas.microsoft.com/office/powerpoint/2010/main" val="400118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7817-EDD6-3E45-A0D6-BE93A81C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61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21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March 13</a:t>
            </a:r>
            <a:r>
              <a:rPr lang="en-US" baseline="30000" dirty="0">
                <a:ea typeface="+mj-ea"/>
                <a:cs typeface="+mj-cs"/>
              </a:rPr>
              <a:t>th</a:t>
            </a:r>
            <a:r>
              <a:rPr lang="en-US" dirty="0">
                <a:ea typeface="+mj-ea"/>
                <a:cs typeface="+mj-cs"/>
              </a:rPr>
              <a:t> 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095B7F9-66BD-5542-B1FD-05D0DB5E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49362"/>
            <a:ext cx="7696200" cy="533400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Lab journal---Turn in Friday, March 13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.  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See you April 5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?   Please check email regularly.  Lectures will continue to be uploaded for MWF. Quizzes and Labs—TBD.  No quiz 4 on March 23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rd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It’s your responsibility to check email and website for expectations for learning.  We will get through this as best we can.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_06_17">
            <a:extLst>
              <a:ext uri="{FF2B5EF4-FFF2-40B4-BE49-F238E27FC236}">
                <a16:creationId xmlns:a16="http://schemas.microsoft.com/office/drawing/2014/main" id="{428D56C6-E624-C246-A59C-4123CDD9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4400"/>
            <a:ext cx="85312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B7D62-E1DE-FB40-83FA-5625B4159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29718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915" name="TextBox 1">
            <a:extLst>
              <a:ext uri="{FF2B5EF4-FFF2-40B4-BE49-F238E27FC236}">
                <a16:creationId xmlns:a16="http://schemas.microsoft.com/office/drawing/2014/main" id="{AB3A10FB-08BE-BA44-897B-2E8340B99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This figure shows 3 different genes for the same protein (say, MHC I).  Since they are shown in 3 colors, we assume that they differ some in DNA sequence and thus would give different folded structures in the expressed proteins.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10D1B-4DA8-CC40-8697-BD69F679E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752600"/>
            <a:ext cx="28194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917" name="TextBox 6">
            <a:extLst>
              <a:ext uri="{FF2B5EF4-FFF2-40B4-BE49-F238E27FC236}">
                <a16:creationId xmlns:a16="http://schemas.microsoft.com/office/drawing/2014/main" id="{F795D726-A727-CA4D-BEB4-55FBFE681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50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How many types of MHC?</a:t>
            </a:r>
          </a:p>
        </p:txBody>
      </p:sp>
    </p:spTree>
    <p:extLst>
      <p:ext uri="{BB962C8B-B14F-4D97-AF65-F5344CB8AC3E}">
        <p14:creationId xmlns:p14="http://schemas.microsoft.com/office/powerpoint/2010/main" val="389907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_06_17">
            <a:extLst>
              <a:ext uri="{FF2B5EF4-FFF2-40B4-BE49-F238E27FC236}">
                <a16:creationId xmlns:a16="http://schemas.microsoft.com/office/drawing/2014/main" id="{D6BDC647-C4CC-9D43-A238-F03CA851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4400"/>
            <a:ext cx="85312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C1E02F-A35F-504E-AAD5-78F16DB36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29718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63" name="TextBox 1">
            <a:extLst>
              <a:ext uri="{FF2B5EF4-FFF2-40B4-BE49-F238E27FC236}">
                <a16:creationId xmlns:a16="http://schemas.microsoft.com/office/drawing/2014/main" id="{3BCF4486-EC18-904B-8239-9DC38CF1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This figure shows  the combined effect of polygeny and polymorphism.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B987A-0102-6C46-AA68-27BE7419C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52600"/>
            <a:ext cx="28194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65" name="TextBox 6">
            <a:extLst>
              <a:ext uri="{FF2B5EF4-FFF2-40B4-BE49-F238E27FC236}">
                <a16:creationId xmlns:a16="http://schemas.microsoft.com/office/drawing/2014/main" id="{EF495765-2700-6B42-A142-BF3CB916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50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How many types of MHC?</a:t>
            </a:r>
          </a:p>
        </p:txBody>
      </p:sp>
    </p:spTree>
    <p:extLst>
      <p:ext uri="{BB962C8B-B14F-4D97-AF65-F5344CB8AC3E}">
        <p14:creationId xmlns:p14="http://schemas.microsoft.com/office/powerpoint/2010/main" val="1906164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D69FB9C-B235-5E45-AE5A-98483BD0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04AECD5A-F895-FB42-AE0B-A26147C0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Let’s think of what this really means---using a familiar type of figure.</a:t>
            </a:r>
          </a:p>
          <a:p>
            <a:endParaRPr lang="en-US" altLang="en-US"/>
          </a:p>
          <a:p>
            <a:r>
              <a:rPr lang="en-US" altLang="en-US"/>
              <a:t>What do we mean by different alleles in the population?</a:t>
            </a:r>
          </a:p>
          <a:p>
            <a:endParaRPr lang="en-US" altLang="en-US"/>
          </a:p>
          <a:p>
            <a:r>
              <a:rPr lang="en-US" altLang="en-US"/>
              <a:t>How does that really change the MHC expressed?</a:t>
            </a:r>
          </a:p>
        </p:txBody>
      </p:sp>
    </p:spTree>
    <p:extLst>
      <p:ext uri="{BB962C8B-B14F-4D97-AF65-F5344CB8AC3E}">
        <p14:creationId xmlns:p14="http://schemas.microsoft.com/office/powerpoint/2010/main" val="69008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ure_06_19">
            <a:extLst>
              <a:ext uri="{FF2B5EF4-FFF2-40B4-BE49-F238E27FC236}">
                <a16:creationId xmlns:a16="http://schemas.microsoft.com/office/drawing/2014/main" id="{71610D25-1176-B44F-909B-BF36A5E3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7100"/>
            <a:ext cx="8531225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05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1B9CCA8C-BB54-BC49-937A-61085F3B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FEBDB9C2-D482-4740-8CAB-4B93B109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Of course the variability in the AA/residue ultimately comes from variability in the DNA sequence (different alleles!)</a:t>
            </a:r>
          </a:p>
        </p:txBody>
      </p:sp>
    </p:spTree>
    <p:extLst>
      <p:ext uri="{BB962C8B-B14F-4D97-AF65-F5344CB8AC3E}">
        <p14:creationId xmlns:p14="http://schemas.microsoft.com/office/powerpoint/2010/main" val="3174000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9E46D98-09D1-FF4E-B46D-DE53D8D2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F961200-22EC-AB46-B4D8-A8FD582B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105400"/>
          </a:xfrm>
        </p:spPr>
        <p:txBody>
          <a:bodyPr/>
          <a:lstStyle/>
          <a:p>
            <a:r>
              <a:rPr lang="en-US" altLang="en-US"/>
              <a:t>Recall the analysis of peptide binding in MHC cleft.</a:t>
            </a:r>
          </a:p>
          <a:p>
            <a:endParaRPr lang="en-US" altLang="en-US"/>
          </a:p>
          <a:p>
            <a:r>
              <a:rPr lang="en-US" altLang="en-US"/>
              <a:t>Analysis of different antigens, including peptides from pathogens shows how variability in the MHC helps different peptides bind more stably.</a:t>
            </a:r>
          </a:p>
          <a:p>
            <a:r>
              <a:rPr lang="en-US" altLang="en-US"/>
              <a:t>Compare just 2 alleles of MHC I in mouse.  </a:t>
            </a:r>
            <a:r>
              <a:rPr lang="en-US" altLang="en-US" sz="2800"/>
              <a:t>They bind different sets of peptides with different </a:t>
            </a:r>
            <a:r>
              <a:rPr lang="en-US" altLang="en-US" sz="2800" u="sng"/>
              <a:t>anchor residues.</a:t>
            </a:r>
          </a:p>
        </p:txBody>
      </p:sp>
    </p:spTree>
    <p:extLst>
      <p:ext uri="{BB962C8B-B14F-4D97-AF65-F5344CB8AC3E}">
        <p14:creationId xmlns:p14="http://schemas.microsoft.com/office/powerpoint/2010/main" val="71194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ure_06_20">
            <a:extLst>
              <a:ext uri="{FF2B5EF4-FFF2-40B4-BE49-F238E27FC236}">
                <a16:creationId xmlns:a16="http://schemas.microsoft.com/office/drawing/2014/main" id="{95AC966B-B7C4-7543-A5E3-A48DF7C2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79400"/>
            <a:ext cx="8415338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188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915E6F35-4F27-F94C-BF78-69903A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94075031-AF96-D142-8BEB-F274EB31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Because of the degree of polymorphism in the MHC genes, we expect nearly every individual to be heterozygous for all the MHC loci.</a:t>
            </a:r>
          </a:p>
          <a:p>
            <a:endParaRPr lang="en-US" altLang="en-US"/>
          </a:p>
          <a:p>
            <a:r>
              <a:rPr lang="en-US" altLang="en-US"/>
              <a:t>(Your parents likely had different genotypes, and your grandparents as well….and so on.)</a:t>
            </a:r>
          </a:p>
        </p:txBody>
      </p:sp>
    </p:spTree>
    <p:extLst>
      <p:ext uri="{BB962C8B-B14F-4D97-AF65-F5344CB8AC3E}">
        <p14:creationId xmlns:p14="http://schemas.microsoft.com/office/powerpoint/2010/main" val="3207844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ure 5-15">
            <a:extLst>
              <a:ext uri="{FF2B5EF4-FFF2-40B4-BE49-F238E27FC236}">
                <a16:creationId xmlns:a16="http://schemas.microsoft.com/office/drawing/2014/main" id="{EBA5CB12-FD6B-194B-8F6B-DB3CD27A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7178675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77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FE8AC40A-DFAA-9245-A3DE-5A7AF7B8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BD37D40E-4E6E-4247-ACE0-F4C661B5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Heterozygosity at MHC is a definite advantage.  One piece of support is seen in laboratory mice.  Researchers like to use inbred mice to obtain genetically identical animals.  </a:t>
            </a:r>
          </a:p>
          <a:p>
            <a:r>
              <a:rPr lang="en-US" altLang="en-US" sz="2400"/>
              <a:t>Inbreeding results in homozygosity at all loci. </a:t>
            </a:r>
          </a:p>
          <a:p>
            <a:endParaRPr lang="en-US" altLang="en-US" sz="2400"/>
          </a:p>
          <a:p>
            <a:r>
              <a:rPr lang="en-US" altLang="en-US" sz="2400"/>
              <a:t> Lab mice are often much more susceptible to infectious disease… They are housed in very high tech lab environments to minimize exposure to pathogens.</a:t>
            </a:r>
          </a:p>
        </p:txBody>
      </p:sp>
    </p:spTree>
    <p:extLst>
      <p:ext uri="{BB962C8B-B14F-4D97-AF65-F5344CB8AC3E}">
        <p14:creationId xmlns:p14="http://schemas.microsoft.com/office/powerpoint/2010/main" val="131765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A14C1C4-67A2-794F-BD1F-50325754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were we?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75805F-59CA-7C49-AC3D-E89BA746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62" y="685800"/>
            <a:ext cx="8229600" cy="58975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ＭＳ Ｐゴシック" panose="020B0600070205080204" pitchFamily="34" charset="-128"/>
              </a:rPr>
              <a:t>	How is the TCR ligand put together?</a:t>
            </a:r>
          </a:p>
          <a:p>
            <a:pPr marL="0" indent="0">
              <a:buNone/>
            </a:pPr>
            <a:endParaRPr lang="en-US" altLang="en-US" dirty="0">
              <a:cs typeface="ＭＳ Ｐゴシック" panose="020B0600070205080204" pitchFamily="34" charset="-128"/>
            </a:endParaRPr>
          </a:p>
          <a:p>
            <a:r>
              <a:rPr lang="en-US" altLang="en-US" dirty="0">
                <a:cs typeface="ＭＳ Ｐゴシック" panose="020B0600070205080204" pitchFamily="34" charset="-128"/>
              </a:rPr>
              <a:t>Antigen processing and presentation by MHC class I </a:t>
            </a:r>
          </a:p>
          <a:p>
            <a:endParaRPr lang="en-US" altLang="en-US" dirty="0">
              <a:cs typeface="ＭＳ Ｐゴシック" panose="020B0600070205080204" pitchFamily="34" charset="-128"/>
            </a:endParaRPr>
          </a:p>
          <a:p>
            <a:r>
              <a:rPr lang="en-US" altLang="en-US" dirty="0" err="1">
                <a:cs typeface="ＭＳ Ｐゴシック" panose="020B0600070205080204" pitchFamily="34" charset="-128"/>
              </a:rPr>
              <a:t>Immunoevasins</a:t>
            </a:r>
            <a:r>
              <a:rPr lang="en-US" altLang="en-US" dirty="0">
                <a:cs typeface="ＭＳ Ｐゴシック" panose="020B0600070205080204" pitchFamily="34" charset="-128"/>
              </a:rPr>
              <a:t>—Pretty cool---viruses are smart.</a:t>
            </a:r>
          </a:p>
          <a:p>
            <a:endParaRPr lang="en-US" altLang="en-US" dirty="0">
              <a:cs typeface="ＭＳ Ｐゴシック" panose="020B0600070205080204" pitchFamily="34" charset="-128"/>
            </a:endParaRPr>
          </a:p>
          <a:p>
            <a:r>
              <a:rPr lang="en-US" altLang="en-US" dirty="0">
                <a:cs typeface="ＭＳ Ｐゴシック" panose="020B0600070205080204" pitchFamily="34" charset="-128"/>
              </a:rPr>
              <a:t>Antigen processing and presentation by MHC class II.</a:t>
            </a:r>
          </a:p>
          <a:p>
            <a:pPr marL="0" indent="0">
              <a:buNone/>
            </a:pPr>
            <a:endParaRPr lang="en-US" altLang="en-US" dirty="0">
              <a:cs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cs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cs typeface="ＭＳ Ｐゴシック" panose="020B0600070205080204" pitchFamily="34" charset="-128"/>
              </a:rPr>
              <a:t>	</a:t>
            </a:r>
          </a:p>
          <a:p>
            <a:pPr marL="0" indent="0">
              <a:buNone/>
            </a:pPr>
            <a:endParaRPr lang="en-US" altLang="en-US" dirty="0"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623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6BB70DF4-9D17-B341-BAB6-DA386394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8E18EABA-DF34-B640-860D-A7F96B65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Let’s step back and think about polygeny and polymorphism.</a:t>
            </a:r>
          </a:p>
          <a:p>
            <a:pPr lvl="1"/>
            <a:r>
              <a:rPr lang="en-US" altLang="en-US"/>
              <a:t>The genes you carry around right now have been selected over a couple million years because they helped you survive.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Having lots of variation in our MHC helps us survive!</a:t>
            </a:r>
          </a:p>
        </p:txBody>
      </p:sp>
    </p:spTree>
    <p:extLst>
      <p:ext uri="{BB962C8B-B14F-4D97-AF65-F5344CB8AC3E}">
        <p14:creationId xmlns:p14="http://schemas.microsoft.com/office/powerpoint/2010/main" val="1777932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1A9971B-20E2-A547-B264-112F1110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How?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D5AF2A87-4D23-3949-8AC0-44D5C811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Having variation in our MHC allows us to present many different antigens, from many different pathogens to our T-cells.</a:t>
            </a:r>
          </a:p>
          <a:p>
            <a:endParaRPr lang="en-US" altLang="en-US"/>
          </a:p>
          <a:p>
            <a:r>
              <a:rPr lang="en-US" altLang="en-US"/>
              <a:t>We are better equipped to survive pathogen infection with variation in MHC.</a:t>
            </a:r>
          </a:p>
        </p:txBody>
      </p:sp>
    </p:spTree>
    <p:extLst>
      <p:ext uri="{BB962C8B-B14F-4D97-AF65-F5344CB8AC3E}">
        <p14:creationId xmlns:p14="http://schemas.microsoft.com/office/powerpoint/2010/main" val="2310827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A418C78C-2F81-7F4E-A4ED-2020AEBE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9B52BF3E-6189-4247-B84E-CA80C354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Individually you are  still somewhat limited in the variation---after all you can only express 2 alleles for each gene.</a:t>
            </a:r>
          </a:p>
          <a:p>
            <a:pPr lvl="1"/>
            <a:r>
              <a:rPr lang="en-US" altLang="en-US"/>
              <a:t>Still, being heterozygous maximizes the variability of any gene showing co-dominant expression.</a:t>
            </a:r>
          </a:p>
        </p:txBody>
      </p:sp>
    </p:spTree>
    <p:extLst>
      <p:ext uri="{BB962C8B-B14F-4D97-AF65-F5344CB8AC3E}">
        <p14:creationId xmlns:p14="http://schemas.microsoft.com/office/powerpoint/2010/main" val="95613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761BDA4-61CD-8341-9E08-B7BD960C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28C1EDD5-618B-044D-AAB8-2B1034CF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But as a species---the high degree of polymorphism allows some individuals to better resist some pathogens while other individuals to resist others…</a:t>
            </a:r>
          </a:p>
          <a:p>
            <a:endParaRPr lang="en-US" altLang="en-US"/>
          </a:p>
          <a:p>
            <a:r>
              <a:rPr lang="en-US" altLang="en-US"/>
              <a:t>No single pathogen would be expected to wipe out a large group.</a:t>
            </a:r>
          </a:p>
        </p:txBody>
      </p:sp>
    </p:spTree>
    <p:extLst>
      <p:ext uri="{BB962C8B-B14F-4D97-AF65-F5344CB8AC3E}">
        <p14:creationId xmlns:p14="http://schemas.microsoft.com/office/powerpoint/2010/main" val="2656907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FCFD1887-9E0C-3A41-BE5C-D6A863FC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8178857C-CF2E-674C-B41C-7B5E9402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But we do see evidence of pathogen driven selection for certain MHC alleles</a:t>
            </a:r>
            <a:r>
              <a:rPr lang="is-IS" altLang="en-US"/>
              <a:t>….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376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636B631C-53CF-A24C-92D2-77C26523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56379C25-510B-B44A-A760-0FFEAF701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In regions where a specific pathogen predominates we see selection for a specific MHC allele.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Example---In West Africa, the malaria parasite is a persistent pathogen.  Survival is higher in people who express a specific MHC allele (HLA B53)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	Why might this be the case?  This is a good test of 	your understanding!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There is a higher frequency of this allele in Africa than in North Dakota!  Why?</a:t>
            </a:r>
          </a:p>
        </p:txBody>
      </p:sp>
    </p:spTree>
    <p:extLst>
      <p:ext uri="{BB962C8B-B14F-4D97-AF65-F5344CB8AC3E}">
        <p14:creationId xmlns:p14="http://schemas.microsoft.com/office/powerpoint/2010/main" val="1551648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74F6584-A595-9944-877E-B2C7AB2F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36BF0A7F-CC46-974B-B4FB-9F0336CB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Recall it</a:t>
            </a:r>
            <a:r>
              <a:rPr lang="fr-FR" altLang="en-US"/>
              <a:t>’</a:t>
            </a:r>
            <a:r>
              <a:rPr lang="en-US" altLang="ja-JP"/>
              <a:t>s the interaction of T-cells and MHC that ultimately results in the effector mechanism (that helps the host survive the pathogen).</a:t>
            </a:r>
          </a:p>
          <a:p>
            <a:endParaRPr lang="en-US" altLang="en-US"/>
          </a:p>
          <a:p>
            <a:r>
              <a:rPr lang="en-US" altLang="en-US"/>
              <a:t>A surprising discovery was made by 2 immunologists in the 1980s.  Peter Doherty and Rolf Zinkernagel described a phenomenon called </a:t>
            </a:r>
            <a:r>
              <a:rPr lang="en-US" altLang="en-US" b="1" i="1"/>
              <a:t>MHC restriction.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781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8A867252-B917-DB46-85C4-DA76E0BC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3E5920EC-C719-E64C-AFDF-04997D09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MHC restriction refers to the idea that T-cells recognize specific  peptide antigen AND a specific allele of MHC.</a:t>
            </a:r>
          </a:p>
          <a:p>
            <a:pPr lvl="1"/>
            <a:r>
              <a:rPr lang="en-US" altLang="en-US"/>
              <a:t>A given T-cell must be presented with peptide by MHC that has been present during its development.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Presentation of the same peptide in a different form of MHC does not elicit the same response.</a:t>
            </a:r>
          </a:p>
        </p:txBody>
      </p:sp>
    </p:spTree>
    <p:extLst>
      <p:ext uri="{BB962C8B-B14F-4D97-AF65-F5344CB8AC3E}">
        <p14:creationId xmlns:p14="http://schemas.microsoft.com/office/powerpoint/2010/main" val="859000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ure_06_21">
            <a:extLst>
              <a:ext uri="{FF2B5EF4-FFF2-40B4-BE49-F238E27FC236}">
                <a16:creationId xmlns:a16="http://schemas.microsoft.com/office/drawing/2014/main" id="{A2F12B8B-9726-9B44-A663-57CD170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9400"/>
            <a:ext cx="8294688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54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ure_06_12">
            <a:extLst>
              <a:ext uri="{FF2B5EF4-FFF2-40B4-BE49-F238E27FC236}">
                <a16:creationId xmlns:a16="http://schemas.microsoft.com/office/drawing/2014/main" id="{1F33CFDA-6C06-BB4D-A12A-7CF6436F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5700"/>
            <a:ext cx="8531225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7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8C07-B8BA-9547-8A07-5804A880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E1FB3-0B44-0240-8974-09A06EB0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Recall that all of this antigen processing and presentation is going on in a cell infected with a pathogen, or a cell whose role is to ingest some of the pathogen and present it to the T-cell. </a:t>
            </a:r>
          </a:p>
          <a:p>
            <a:r>
              <a:rPr lang="en-US" dirty="0"/>
              <a:t>Virtually all cells make MHC I</a:t>
            </a:r>
          </a:p>
          <a:p>
            <a:r>
              <a:rPr lang="en-US" dirty="0"/>
              <a:t>Only antigen presenting cells (dendritic cells, macrophages), B-cells, and some cells of the thymus  make MHC II</a:t>
            </a:r>
          </a:p>
        </p:txBody>
      </p:sp>
    </p:spTree>
    <p:extLst>
      <p:ext uri="{BB962C8B-B14F-4D97-AF65-F5344CB8AC3E}">
        <p14:creationId xmlns:p14="http://schemas.microsoft.com/office/powerpoint/2010/main" val="422507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23C022B-4BF0-AE45-A317-9E09DC7F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Moving on…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549F4DF-5D18-6545-8C88-0C8303AC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remainder of chapter 6 considers MHC, but not the protein---the gene(s).</a:t>
            </a:r>
          </a:p>
          <a:p>
            <a:endParaRPr lang="en-US" altLang="en-US"/>
          </a:p>
          <a:p>
            <a:r>
              <a:rPr lang="en-US" altLang="en-US"/>
              <a:t>The “C” in MHC refers to the complex of genes that encode the MHC proteins.</a:t>
            </a:r>
          </a:p>
        </p:txBody>
      </p:sp>
    </p:spTree>
    <p:extLst>
      <p:ext uri="{BB962C8B-B14F-4D97-AF65-F5344CB8AC3E}">
        <p14:creationId xmlns:p14="http://schemas.microsoft.com/office/powerpoint/2010/main" val="87914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FD53157-B9DC-5F46-B138-C529C796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basics..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6BC7E3C0-CE90-464B-82A0-1BE82127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>
                <a:cs typeface="MS PGothic" charset="0"/>
              </a:rPr>
              <a:t> Recall:</a:t>
            </a:r>
          </a:p>
          <a:p>
            <a:pPr marL="0" indent="0">
              <a:buFont typeface="Arial" charset="0"/>
              <a:buNone/>
              <a:defRPr/>
            </a:pPr>
            <a:r>
              <a:rPr lang="en-US">
                <a:cs typeface="MS PGothic" charset="0"/>
              </a:rPr>
              <a:t>in humans the MHC genes encoded at the </a:t>
            </a:r>
            <a:r>
              <a:rPr lang="en-US" b="1">
                <a:cs typeface="MS PGothic" charset="0"/>
              </a:rPr>
              <a:t>HLA locus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>
                <a:cs typeface="MS PGothic" charset="0"/>
              </a:rPr>
              <a:t>	*</a:t>
            </a:r>
            <a:r>
              <a:rPr lang="en-US">
                <a:cs typeface="MS PGothic" charset="0"/>
              </a:rPr>
              <a:t>Chromosome 6: 4-7 million bases in length</a:t>
            </a:r>
          </a:p>
          <a:p>
            <a:pPr marL="0" indent="0">
              <a:buFont typeface="Arial" charset="0"/>
              <a:buNone/>
              <a:defRPr/>
            </a:pPr>
            <a:r>
              <a:rPr lang="en-US">
                <a:cs typeface="MS PGothic" charset="0"/>
              </a:rPr>
              <a:t>	</a:t>
            </a:r>
          </a:p>
          <a:p>
            <a:pPr marL="0" indent="0">
              <a:buFont typeface="Arial" charset="0"/>
              <a:buNone/>
              <a:defRPr/>
            </a:pPr>
            <a:r>
              <a:rPr lang="en-US">
                <a:cs typeface="MS PGothic" charset="0"/>
              </a:rPr>
              <a:t>in mouse the MHC genes are encoded at the  </a:t>
            </a:r>
            <a:r>
              <a:rPr lang="en-US" b="1">
                <a:cs typeface="MS PGothic" charset="0"/>
              </a:rPr>
              <a:t>H-2 locus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>
                <a:cs typeface="MS PGothic" charset="0"/>
              </a:rPr>
              <a:t>	* </a:t>
            </a:r>
            <a:r>
              <a:rPr lang="en-US">
                <a:cs typeface="MS PGothic" charset="0"/>
              </a:rPr>
              <a:t>Chromosome 17: 4-7 million bases in 	length</a:t>
            </a:r>
          </a:p>
          <a:p>
            <a:pPr marL="0" indent="0">
              <a:buFont typeface="Arial" charset="0"/>
              <a:buNone/>
              <a:defRPr/>
            </a:pPr>
            <a:endParaRPr lang="en-US" b="1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75C074E-7913-534A-9018-45F97726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i="1"/>
              <a:t>complex</a:t>
            </a:r>
            <a:r>
              <a:rPr lang="en-US" altLang="en-US"/>
              <a:t> includes: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6D1AC92-0528-7E40-92B9-3F75FA635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Genes encoding </a:t>
            </a:r>
            <a:r>
              <a:rPr lang="en-US" altLang="en-US" b="1"/>
              <a:t>MHC I </a:t>
            </a:r>
            <a:r>
              <a:rPr lang="en-US" altLang="en-US"/>
              <a:t>proteins, </a:t>
            </a:r>
            <a:r>
              <a:rPr lang="en-US" altLang="en-US" b="1"/>
              <a:t>MHC II </a:t>
            </a:r>
            <a:r>
              <a:rPr lang="en-US" altLang="en-US"/>
              <a:t>proteins and MHC III proteins (some of the complement proteins)</a:t>
            </a:r>
          </a:p>
          <a:p>
            <a:endParaRPr lang="en-US" altLang="en-US"/>
          </a:p>
          <a:p>
            <a:r>
              <a:rPr lang="en-US" altLang="en-US"/>
              <a:t>TAP 1/TAP 2</a:t>
            </a:r>
          </a:p>
          <a:p>
            <a:r>
              <a:rPr lang="en-US" altLang="en-US"/>
              <a:t>LMP (proteasome protein)</a:t>
            </a:r>
          </a:p>
          <a:p>
            <a:r>
              <a:rPr lang="en-US" altLang="en-US"/>
              <a:t>Tapasin</a:t>
            </a:r>
          </a:p>
          <a:p>
            <a:r>
              <a:rPr lang="en-US" altLang="en-US"/>
              <a:t>HLA-DM</a:t>
            </a:r>
          </a:p>
        </p:txBody>
      </p:sp>
    </p:spTree>
    <p:extLst>
      <p:ext uri="{BB962C8B-B14F-4D97-AF65-F5344CB8AC3E}">
        <p14:creationId xmlns:p14="http://schemas.microsoft.com/office/powerpoint/2010/main" val="395713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re_06_14">
            <a:extLst>
              <a:ext uri="{FF2B5EF4-FFF2-40B4-BE49-F238E27FC236}">
                <a16:creationId xmlns:a16="http://schemas.microsoft.com/office/drawing/2014/main" id="{63E5742B-586D-9C4D-9B37-3DFB0FF9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79400"/>
            <a:ext cx="8464550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46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1408</Words>
  <Application>Microsoft Macintosh PowerPoint</Application>
  <PresentationFormat>On-screen Show (4:3)</PresentationFormat>
  <Paragraphs>133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Symbol</vt:lpstr>
      <vt:lpstr>Times</vt:lpstr>
      <vt:lpstr>Office Theme</vt:lpstr>
      <vt:lpstr>Immunology Biol 465 Minot State University Spring 2020</vt:lpstr>
      <vt:lpstr>Lecture 21 March 13th , 2020</vt:lpstr>
      <vt:lpstr>Where were we?  </vt:lpstr>
      <vt:lpstr>PowerPoint Presentation</vt:lpstr>
      <vt:lpstr>PowerPoint Presentation</vt:lpstr>
      <vt:lpstr>Moving on…</vt:lpstr>
      <vt:lpstr>Some basics..</vt:lpstr>
      <vt:lpstr>The complex includes:</vt:lpstr>
      <vt:lpstr>PowerPoint Presentation</vt:lpstr>
      <vt:lpstr>Speculate on the organization  of the complex</vt:lpstr>
      <vt:lpstr>Why a complex?</vt:lpstr>
      <vt:lpstr>MHC—an unusual locus</vt:lpstr>
      <vt:lpstr>2 mechanisms to allow MANY versions of MHC to be expressed</vt:lpstr>
      <vt:lpstr>PowerPoint Presentation</vt:lpstr>
      <vt:lpstr>PowerPoint Presentation</vt:lpstr>
      <vt:lpstr>PowerPoint Presentation</vt:lpstr>
      <vt:lpstr>Limited variation is allowed by individual genes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144</cp:revision>
  <cp:lastPrinted>2020-02-13T22:40:01Z</cp:lastPrinted>
  <dcterms:created xsi:type="dcterms:W3CDTF">2011-07-31T16:33:39Z</dcterms:created>
  <dcterms:modified xsi:type="dcterms:W3CDTF">2020-03-12T22:09:36Z</dcterms:modified>
</cp:coreProperties>
</file>