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783" r:id="rId4"/>
    <p:sldId id="850" r:id="rId5"/>
    <p:sldId id="851" r:id="rId6"/>
    <p:sldId id="852" r:id="rId7"/>
    <p:sldId id="853" r:id="rId8"/>
    <p:sldId id="869" r:id="rId9"/>
    <p:sldId id="856" r:id="rId10"/>
    <p:sldId id="855" r:id="rId11"/>
    <p:sldId id="862" r:id="rId12"/>
    <p:sldId id="863" r:id="rId13"/>
    <p:sldId id="866" r:id="rId14"/>
    <p:sldId id="870" r:id="rId15"/>
    <p:sldId id="871" r:id="rId16"/>
    <p:sldId id="872" r:id="rId17"/>
    <p:sldId id="873" r:id="rId18"/>
    <p:sldId id="874" r:id="rId19"/>
    <p:sldId id="875" r:id="rId20"/>
    <p:sldId id="876" r:id="rId21"/>
    <p:sldId id="877" r:id="rId22"/>
    <p:sldId id="878" r:id="rId23"/>
    <p:sldId id="879" r:id="rId24"/>
    <p:sldId id="880" r:id="rId25"/>
    <p:sldId id="881" r:id="rId26"/>
    <p:sldId id="893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4"/>
    <p:restoredTop sz="86405"/>
  </p:normalViewPr>
  <p:slideViewPr>
    <p:cSldViewPr>
      <p:cViewPr varScale="1">
        <p:scale>
          <a:sx n="98" d="100"/>
          <a:sy n="98" d="100"/>
        </p:scale>
        <p:origin x="95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95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AE5715-1AE8-4748-9DF9-BA14F7FCB9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1A6740-FE42-FB4A-B0DB-95454EDA9C3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01B1196-7925-5A42-8341-33D2F8A01C1D}" type="datetimeFigureOut">
              <a:rPr lang="en-US" altLang="en-US"/>
              <a:pPr>
                <a:defRPr/>
              </a:pPr>
              <a:t>4/5/20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3DAB68A-2C49-384F-88CC-082C29C4B8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1C3CC37-57D8-7149-A10C-5D18C32FF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1A4A9E-FEEF-834D-9E76-4CDDD687455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C6A74C-595A-3149-823A-1B7657AD5D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D0F60C5-46F9-EA48-B260-F5BADD8654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FCB5F0F2-6857-9E4F-B04C-469C952F1A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3743091-7F7E-5544-B059-350F339CBE8F}" type="slidenum">
              <a:rPr lang="en-US" altLang="en-US" sz="1200">
                <a:latin typeface="Times" pitchFamily="2" charset="0"/>
              </a:rPr>
              <a:pPr/>
              <a:t>5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675AC204-E5C4-244D-BE3F-69F8A8831A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C3D066DF-42AC-9444-BA25-CFE11D36D5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529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F9987009-43F7-E64C-A4AE-CCE420029F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7F2985D-A40B-EF46-9F3E-CAB93CB27157}" type="slidenum">
              <a:rPr lang="en-US" altLang="en-US" sz="1200">
                <a:latin typeface="Times" pitchFamily="2" charset="0"/>
              </a:rPr>
              <a:pPr/>
              <a:t>9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24A15D8C-E99A-1047-A011-7621A20FE3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389D21B1-1ED4-5840-B1C9-D045C06CC5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556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CC4572C2-4F88-C94E-AF10-2D95A268EC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F50E54B-7B71-5140-AB25-44FDDEE4693D}" type="slidenum">
              <a:rPr lang="en-US" altLang="en-US">
                <a:latin typeface="Times" pitchFamily="2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Times" pitchFamily="2" charset="0"/>
            </a:endParaRP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F2C122A8-3C7E-BD42-9D0F-B5D2D7E240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591F4B59-F703-0A41-A8A9-652D7B7B53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950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FC820776-3C9E-C64E-8787-DB154E179D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C27E5CA-BAA8-3040-8336-461517EAAC12}" type="slidenum">
              <a:rPr lang="en-US" altLang="en-US">
                <a:latin typeface="Times" pitchFamily="2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latin typeface="Times" pitchFamily="2" charset="0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11E70C8B-B35B-B44A-9BA4-CE7EA9D32C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89BE1D70-F133-734B-863E-720EFA9DBB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898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C07A4-1DE2-094F-9BED-BDCAEE05C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B840C-C634-2D43-90F6-CED785014D08}" type="datetimeFigureOut">
              <a:rPr lang="en-US" altLang="en-US"/>
              <a:pPr>
                <a:defRPr/>
              </a:pPr>
              <a:t>4/5/20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46FD5-D5C0-E14C-9C92-32C9F8E92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DCB49-A9F8-7848-8BFF-368728ECB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9DBC2-2409-4841-95D4-8A47036EF6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97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4737E-B3F7-5C43-8B64-54A315D69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F0EEC-7A9F-E749-B4FF-F3351CD252EB}" type="datetimeFigureOut">
              <a:rPr lang="en-US" altLang="en-US"/>
              <a:pPr>
                <a:defRPr/>
              </a:pPr>
              <a:t>4/5/20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C8B0C-3B62-344B-9D71-0F77DC4F8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79726-F4F7-3043-BC23-7A8A05CAE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1D501-4FC1-834E-A164-ADF147F27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869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BC9F3-DFBD-3F4D-B951-ADCC4FE37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BAC76-9B42-434F-B926-79E89343BE91}" type="datetimeFigureOut">
              <a:rPr lang="en-US" altLang="en-US"/>
              <a:pPr>
                <a:defRPr/>
              </a:pPr>
              <a:t>4/5/20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EAB64-7674-704F-971B-819E8636B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C55C9-CC67-FC48-A10F-582FE5B71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50B6D-296F-B346-8AB6-0FDB6BB3EF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65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CA860-B724-F94A-BC9B-DDDD660A5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E41DC-951F-E344-8E75-1C169E1695E9}" type="datetimeFigureOut">
              <a:rPr lang="en-US" altLang="en-US"/>
              <a:pPr>
                <a:defRPr/>
              </a:pPr>
              <a:t>4/5/20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D7A64-4FE9-4042-92AF-449C68C0D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AB7B7-6A7A-6C4C-889F-C94EDCF98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47531-3176-6348-BFBB-B277B81C40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351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CBE43-C4F6-7B40-B5CD-75996B0D0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CC8B0-64D3-A242-8C5C-EDE514BF2F47}" type="datetimeFigureOut">
              <a:rPr lang="en-US" altLang="en-US"/>
              <a:pPr>
                <a:defRPr/>
              </a:pPr>
              <a:t>4/5/20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DB16B-6AB2-D747-8BF7-7F54C12B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60643-A109-4C4B-A1BE-6D98D160B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43F63-344B-BB43-A7DE-EE8D33C58C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20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8EDE66F-76DB-A54D-B182-47625F181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A8E19-B5C6-8446-87F6-D0DEE9065CEA}" type="datetimeFigureOut">
              <a:rPr lang="en-US" altLang="en-US"/>
              <a:pPr>
                <a:defRPr/>
              </a:pPr>
              <a:t>4/5/20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4DDE66-C3FB-0B41-901B-95C221275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E728A7-4978-8041-AF94-8F0A90144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53C28-6129-E941-8875-5C400172C5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30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7105B2B-3A7E-CE4C-8DDC-4B7EF9F89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7796F-E9E0-C641-955D-6700E07BF360}" type="datetimeFigureOut">
              <a:rPr lang="en-US" altLang="en-US"/>
              <a:pPr>
                <a:defRPr/>
              </a:pPr>
              <a:t>4/5/20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38079AB-0C82-A544-AA61-79F7DE7F0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91C87A5-9CE3-0045-A16D-731FC1A50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57C54-538D-2B4B-907D-E7B4F8C993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21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0518738-9EF1-D04A-B75D-2D90CAB80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5C65E-8586-A048-A9BA-99D70D97930C}" type="datetimeFigureOut">
              <a:rPr lang="en-US" altLang="en-US"/>
              <a:pPr>
                <a:defRPr/>
              </a:pPr>
              <a:t>4/5/20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AF75871-A5C5-BF40-9B28-7F57251A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4C8D63-B805-C149-9BCA-7489427EC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153C2-FF23-0C40-B290-E13254C457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30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1833EC7-1F43-1D43-8737-20D5ACC5B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06F97-213B-0B40-A3C5-DF12928C4999}" type="datetimeFigureOut">
              <a:rPr lang="en-US" altLang="en-US"/>
              <a:pPr>
                <a:defRPr/>
              </a:pPr>
              <a:t>4/5/20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8BA84A6-E05C-134A-96C9-BF5F2750C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DC65BF0-C146-FA4D-83B0-CA6929AF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A138C-539D-0D41-88D8-7974FDC640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6416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D8F02DB-8380-7240-9F32-3F621A9DC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EC49D-584C-4A4E-A25E-004B4D4652DC}" type="datetimeFigureOut">
              <a:rPr lang="en-US" altLang="en-US"/>
              <a:pPr>
                <a:defRPr/>
              </a:pPr>
              <a:t>4/5/20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359FF2-EC70-3342-B37C-541E355C8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330BB5-03B8-EE45-97B5-C86119916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5B8AF-7BA2-AB4C-B845-214F65A0BA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085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EA4F73-F6B0-BE4A-9355-5F1D48B47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1EF1E-EDA5-8945-A33D-956AE5C7D99E}" type="datetimeFigureOut">
              <a:rPr lang="en-US" altLang="en-US"/>
              <a:pPr>
                <a:defRPr/>
              </a:pPr>
              <a:t>4/5/20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0CADDD-0B9E-5C49-A46D-89139EE89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4B51339-BD23-994A-ADBB-2D1801028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2ED26-BF65-C449-BBC3-63FB563104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429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782956A-4403-D442-BDEC-D4DF12B5715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DA38DB2-CBBA-124A-A6B9-543674B188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BBD95-6973-E043-B14F-9D82CCDB5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26CA991-812B-5D46-A1FC-BDD1E53549DC}" type="datetimeFigureOut">
              <a:rPr lang="en-US" altLang="en-US"/>
              <a:pPr>
                <a:defRPr/>
              </a:pPr>
              <a:t>4/5/20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0851D-B154-424B-A9AC-89D752B605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BBEF1-F955-1D47-BFAB-61630347A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89A3AE3-50FE-3640-A49C-4D152049AE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unm.edu/~mpachman/Antibodies%2520Project/TurqouiseAntibody-Structure.jpg&amp;imgrefurl=http://www.unm.edu/~mpachman/Antibodies%2520Project/structure.htm&amp;usg=__1868DmyPvwsdq6L-U4aXS4Y5Ehw=&amp;h=285&amp;w=256&amp;sz=48&amp;hl=en&amp;start=6&amp;zoom=1&amp;tbnid=nigPE5jIbQxl_M:&amp;tbnh=115&amp;tbnw=103&amp;ei=ef9TTs-LGMyisQLJ-JSlBw&amp;prev=/search?q=antibody&amp;hl=en&amp;gbv=2&amp;tbm=isch&amp;itbs=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Hassall's_corpuscle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C9171-0439-B240-8B3D-7560E5DA4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ea typeface="+mj-ea"/>
                <a:cs typeface="+mj-cs"/>
              </a:rPr>
              <a:t>Immunology</a:t>
            </a:r>
            <a:br>
              <a:rPr lang="en-US" sz="2400" b="1" dirty="0">
                <a:ea typeface="+mj-ea"/>
                <a:cs typeface="+mj-cs"/>
              </a:rPr>
            </a:br>
            <a:r>
              <a:rPr lang="en-US" sz="2400" b="1" dirty="0">
                <a:ea typeface="+mj-ea"/>
                <a:cs typeface="+mj-cs"/>
              </a:rPr>
              <a:t>Biol 465</a:t>
            </a:r>
            <a:br>
              <a:rPr lang="en-US" sz="2400" b="1" dirty="0">
                <a:ea typeface="+mj-ea"/>
                <a:cs typeface="+mj-cs"/>
              </a:rPr>
            </a:br>
            <a:r>
              <a:rPr lang="en-US" sz="2400" b="1" dirty="0">
                <a:ea typeface="+mj-ea"/>
                <a:cs typeface="+mj-cs"/>
              </a:rPr>
              <a:t>Minot State University</a:t>
            </a:r>
            <a:br>
              <a:rPr lang="en-US" sz="2400" b="1" dirty="0">
                <a:ea typeface="+mj-ea"/>
                <a:cs typeface="+mj-cs"/>
              </a:rPr>
            </a:br>
            <a:r>
              <a:rPr lang="en-US" sz="2400" b="1" dirty="0">
                <a:ea typeface="+mj-ea"/>
                <a:cs typeface="+mj-cs"/>
              </a:rPr>
              <a:t>Spring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4B78B-B13B-E540-9BBB-54E29E8B32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ea typeface="+mn-ea"/>
                <a:cs typeface="+mn-cs"/>
              </a:rPr>
              <a:t>MWF 9-9:50 am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ea typeface="+mn-ea"/>
                <a:cs typeface="+mn-cs"/>
              </a:rPr>
              <a:t>Lab Tuesdays 9am-noon</a:t>
            </a:r>
          </a:p>
        </p:txBody>
      </p:sp>
      <p:pic>
        <p:nvPicPr>
          <p:cNvPr id="14339" name="Picture 2" descr="BiologyColorlogo">
            <a:extLst>
              <a:ext uri="{FF2B5EF4-FFF2-40B4-BE49-F238E27FC236}">
                <a16:creationId xmlns:a16="http://schemas.microsoft.com/office/drawing/2014/main" id="{33753B48-CD23-BD45-B171-C8855F0A1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8862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>
            <a:hlinkClick r:id="rId3"/>
            <a:extLst>
              <a:ext uri="{FF2B5EF4-FFF2-40B4-BE49-F238E27FC236}">
                <a16:creationId xmlns:a16="http://schemas.microsoft.com/office/drawing/2014/main" id="{2D4AED79-FDF2-1744-B371-58F97E483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77913"/>
            <a:ext cx="1219200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>
            <a:hlinkClick r:id="rId3"/>
            <a:extLst>
              <a:ext uri="{FF2B5EF4-FFF2-40B4-BE49-F238E27FC236}">
                <a16:creationId xmlns:a16="http://schemas.microsoft.com/office/drawing/2014/main" id="{86117344-FA26-8C41-8CAE-444DED6FC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7600"/>
            <a:ext cx="121920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4929A303-D038-3548-9BEF-31007A66C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Thymus architecture</a:t>
            </a:r>
          </a:p>
        </p:txBody>
      </p:sp>
      <p:pic>
        <p:nvPicPr>
          <p:cNvPr id="37890" name="Content Placeholder 3">
            <a:extLst>
              <a:ext uri="{FF2B5EF4-FFF2-40B4-BE49-F238E27FC236}">
                <a16:creationId xmlns:a16="http://schemas.microsoft.com/office/drawing/2014/main" id="{03B81831-A53C-834D-BC1E-C24B378AEA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" r="6541"/>
          <a:stretch>
            <a:fillRect/>
          </a:stretch>
        </p:blipFill>
        <p:spPr>
          <a:xfrm>
            <a:off x="4572000" y="1524000"/>
            <a:ext cx="4953000" cy="2724150"/>
          </a:xfrm>
        </p:spPr>
      </p:pic>
      <p:pic>
        <p:nvPicPr>
          <p:cNvPr id="37891" name="Picture 5">
            <a:extLst>
              <a:ext uri="{FF2B5EF4-FFF2-40B4-BE49-F238E27FC236}">
                <a16:creationId xmlns:a16="http://schemas.microsoft.com/office/drawing/2014/main" id="{556780DD-2CC5-C249-93ED-B5C60B93F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3048000"/>
            <a:ext cx="4824413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681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7D0E87F5-D296-FA48-BCA7-BA0552C4A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CBEFE9AC-F14A-6849-BDE5-EC68B8D38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Review the blue histology handout.</a:t>
            </a:r>
          </a:p>
          <a:p>
            <a:endParaRPr lang="en-US" altLang="en-US" dirty="0"/>
          </a:p>
          <a:p>
            <a:r>
              <a:rPr lang="en-US" altLang="en-US" dirty="0"/>
              <a:t>Be sure you could recognize the tissue---</a:t>
            </a:r>
            <a:r>
              <a:rPr lang="en-US" altLang="en-US" dirty="0" err="1"/>
              <a:t>Hassal’s</a:t>
            </a:r>
            <a:r>
              <a:rPr lang="en-US" altLang="en-US" dirty="0"/>
              <a:t> corpuscle is an interesting huge cell/cell complex that is seen in Thymus.</a:t>
            </a:r>
          </a:p>
          <a:p>
            <a:r>
              <a:rPr lang="en-US" altLang="en-US" dirty="0">
                <a:hlinkClick r:id="rId2"/>
              </a:rPr>
              <a:t>https://en.wikipedia.org/wiki/Hassall%27s_corpuscles</a:t>
            </a: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2509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CC82B145-E72C-2D43-98A0-FC62A29DD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43BEA8D2-D73E-824B-B462-F9D7F123C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As a tissue, the thymus is made up of epithelial cells called: </a:t>
            </a:r>
          </a:p>
          <a:p>
            <a:pPr lvl="1"/>
            <a:r>
              <a:rPr lang="en-US" altLang="en-US" b="1" i="1"/>
              <a:t>Corical epithelium</a:t>
            </a:r>
          </a:p>
          <a:p>
            <a:pPr lvl="1"/>
            <a:r>
              <a:rPr lang="en-US" altLang="en-US" b="1" i="1"/>
              <a:t>Medullary epithelium</a:t>
            </a:r>
          </a:p>
          <a:p>
            <a:endParaRPr lang="en-US" altLang="en-US" b="1" i="1"/>
          </a:p>
          <a:p>
            <a:r>
              <a:rPr lang="en-US" altLang="en-US"/>
              <a:t>But within the thymus are lots of developing T-cells, dendritic cells, and macrophages---all migrate in from the bone marrow.</a:t>
            </a:r>
          </a:p>
        </p:txBody>
      </p:sp>
      <p:grpSp>
        <p:nvGrpSpPr>
          <p:cNvPr id="41987" name="Group 12">
            <a:extLst>
              <a:ext uri="{FF2B5EF4-FFF2-40B4-BE49-F238E27FC236}">
                <a16:creationId xmlns:a16="http://schemas.microsoft.com/office/drawing/2014/main" id="{79C4B0F2-4330-F044-8D48-BABB7030106D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2667000"/>
            <a:ext cx="533400" cy="838200"/>
            <a:chOff x="5486400" y="2667000"/>
            <a:chExt cx="533400" cy="83820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0FED67D-B071-1943-BA03-83CECEB0302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86400" y="2667000"/>
              <a:ext cx="533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0BAAC41-BB56-EB48-BD39-958AA0A1828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19800" y="2667000"/>
              <a:ext cx="0" cy="838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C3BA44E-191B-1743-9394-90579992812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86400" y="3505200"/>
              <a:ext cx="533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1988" name="TextBox 13">
            <a:extLst>
              <a:ext uri="{FF2B5EF4-FFF2-40B4-BE49-F238E27FC236}">
                <a16:creationId xmlns:a16="http://schemas.microsoft.com/office/drawing/2014/main" id="{32F926E8-E6CB-204C-9F16-2E0640E4E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743200"/>
            <a:ext cx="281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Thymic stroma</a:t>
            </a:r>
          </a:p>
        </p:txBody>
      </p:sp>
    </p:spTree>
    <p:extLst>
      <p:ext uri="{BB962C8B-B14F-4D97-AF65-F5344CB8AC3E}">
        <p14:creationId xmlns:p14="http://schemas.microsoft.com/office/powerpoint/2010/main" val="2645894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AC50F5CE-0DB1-0842-A349-77DFC963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 addition to athymic conditions…</a:t>
            </a:r>
          </a:p>
        </p:txBody>
      </p:sp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7A2954D9-9312-6B42-9E6F-0B707141D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disease known as Severe Combined Immunodeficiency (SCID) results from </a:t>
            </a:r>
            <a:r>
              <a:rPr lang="en-US" altLang="en-US" u="sng" dirty="0"/>
              <a:t>defects in antigen receptor gene rearrangement.</a:t>
            </a:r>
            <a:r>
              <a:rPr lang="en-US" altLang="en-US" dirty="0"/>
              <a:t> (can result from defects in a number of different genes.)</a:t>
            </a:r>
          </a:p>
          <a:p>
            <a:endParaRPr lang="en-US" altLang="en-US" dirty="0"/>
          </a:p>
          <a:p>
            <a:pPr lvl="1"/>
            <a:r>
              <a:rPr lang="en-US" altLang="en-US" b="1" dirty="0"/>
              <a:t>SCID individuals lack T-cells, despite having a functional thymus</a:t>
            </a:r>
          </a:p>
          <a:p>
            <a:pPr lvl="1"/>
            <a:r>
              <a:rPr lang="en-US" altLang="en-US" dirty="0"/>
              <a:t>They also lack B-cells </a:t>
            </a:r>
          </a:p>
        </p:txBody>
      </p:sp>
    </p:spTree>
    <p:extLst>
      <p:ext uri="{BB962C8B-B14F-4D97-AF65-F5344CB8AC3E}">
        <p14:creationId xmlns:p14="http://schemas.microsoft.com/office/powerpoint/2010/main" val="2693330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82F26BD0-11A1-8C42-8E5F-BA6074901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2924A460-1478-4348-B5F2-BE9617269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following experiment showed that the same phenotype (no T-cells) can result from different defects.</a:t>
            </a:r>
          </a:p>
          <a:p>
            <a:endParaRPr lang="en-US" altLang="en-US"/>
          </a:p>
          <a:p>
            <a:r>
              <a:rPr lang="en-US" altLang="en-US"/>
              <a:t>It shows that each mouse has a unique abnormality resulting in no T-cells.  Each mouse can, in fact, correct the others’ abnormality.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4050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3" descr="figure 8">
            <a:extLst>
              <a:ext uri="{FF2B5EF4-FFF2-40B4-BE49-F238E27FC236}">
                <a16:creationId xmlns:a16="http://schemas.microsoft.com/office/drawing/2014/main" id="{EE726A41-0E22-A24B-AF16-22FE6E846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269875"/>
            <a:ext cx="4487863" cy="631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849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6FC3E3E4-71AE-DA4B-AEAD-35DA43557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9154" name="Content Placeholder 2">
            <a:extLst>
              <a:ext uri="{FF2B5EF4-FFF2-40B4-BE49-F238E27FC236}">
                <a16:creationId xmlns:a16="http://schemas.microsoft.com/office/drawing/2014/main" id="{198A424C-692B-6C4A-9FD5-38DC1EC47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Once a T-cell makes it to the thymus it spends up to one week differentiating (acquiring T-cell characteristics—like making TCR--you should be familiar with this process)</a:t>
            </a:r>
          </a:p>
          <a:p>
            <a:endParaRPr lang="en-US" altLang="en-US"/>
          </a:p>
          <a:p>
            <a:r>
              <a:rPr lang="en-US" altLang="en-US"/>
              <a:t>After this, the T-cells begin to proliferate like crazy!  In a young adult mouse, the thymus makes about 50 million T-cells/day!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7147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9A363A52-D7D6-F746-8AF8-F2EF725D3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so many?</a:t>
            </a:r>
          </a:p>
        </p:txBody>
      </p:sp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id="{B006ED41-0F57-9E40-A152-3554B6AD3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odds of survival for any T-cell are pretty slim.  Only 2 % of developing T-cells become part of the T-cell repertoire.</a:t>
            </a:r>
          </a:p>
          <a:p>
            <a:endParaRPr lang="en-US" altLang="en-US"/>
          </a:p>
          <a:p>
            <a:r>
              <a:rPr lang="en-US" altLang="en-US"/>
              <a:t>98% die by apoptosis.</a:t>
            </a:r>
          </a:p>
        </p:txBody>
      </p:sp>
    </p:spTree>
    <p:extLst>
      <p:ext uri="{BB962C8B-B14F-4D97-AF65-F5344CB8AC3E}">
        <p14:creationId xmlns:p14="http://schemas.microsoft.com/office/powerpoint/2010/main" val="2848158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figure_08_18">
            <a:extLst>
              <a:ext uri="{FF2B5EF4-FFF2-40B4-BE49-F238E27FC236}">
                <a16:creationId xmlns:a16="http://schemas.microsoft.com/office/drawing/2014/main" id="{6A1DD1A6-E931-204C-BAE7-A36774DFF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279400"/>
            <a:ext cx="6069013" cy="631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TextBox 1">
            <a:extLst>
              <a:ext uri="{FF2B5EF4-FFF2-40B4-BE49-F238E27FC236}">
                <a16:creationId xmlns:a16="http://schemas.microsoft.com/office/drawing/2014/main" id="{E2DC29D2-A6F4-E443-B881-02F208905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9200"/>
            <a:ext cx="1828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Apoptotic cells in the thymic cortex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(red cells are undergoing apoptosis)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B42B8B8-70FC-D948-8FD6-4878AAC4085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71600" y="1981200"/>
            <a:ext cx="1828800" cy="914400"/>
          </a:xfrm>
          <a:prstGeom prst="straightConnector1">
            <a:avLst/>
          </a:prstGeom>
          <a:noFill/>
          <a:ln w="7620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16EA002-96C5-004E-A915-32B11212E6E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934200" y="2286000"/>
            <a:ext cx="1524000" cy="1066800"/>
          </a:xfrm>
          <a:prstGeom prst="straightConnector1">
            <a:avLst/>
          </a:prstGeom>
          <a:noFill/>
          <a:ln w="7620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05" name="TextBox 6">
            <a:extLst>
              <a:ext uri="{FF2B5EF4-FFF2-40B4-BE49-F238E27FC236}">
                <a16:creationId xmlns:a16="http://schemas.microsoft.com/office/drawing/2014/main" id="{97E79413-8184-CB48-9C1B-F8ADCC377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276600"/>
            <a:ext cx="16002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Apoptotic cells being engulfed by macrophages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(purple stained cells are macs)</a:t>
            </a:r>
          </a:p>
        </p:txBody>
      </p:sp>
    </p:spTree>
    <p:extLst>
      <p:ext uri="{BB962C8B-B14F-4D97-AF65-F5344CB8AC3E}">
        <p14:creationId xmlns:p14="http://schemas.microsoft.com/office/powerpoint/2010/main" val="1667888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88DF3492-016A-3142-8258-E0DB53723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3250" name="Content Placeholder 2">
            <a:extLst>
              <a:ext uri="{FF2B5EF4-FFF2-40B4-BE49-F238E27FC236}">
                <a16:creationId xmlns:a16="http://schemas.microsoft.com/office/drawing/2014/main" id="{E27BDC74-1FDA-3F43-A2DB-796B2ADB3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thymus is  one of the most intense regions of apoptosis in the bodies of mammals.</a:t>
            </a:r>
          </a:p>
          <a:p>
            <a:endParaRPr lang="en-US" altLang="en-US" dirty="0"/>
          </a:p>
          <a:p>
            <a:r>
              <a:rPr lang="en-US" altLang="en-US" dirty="0"/>
              <a:t>But back to why?...Why so much apoptosis.  It reflects the intense screening endured by developing thymocytes to establish a good supply of </a:t>
            </a:r>
            <a:r>
              <a:rPr lang="en-US" altLang="en-US" u="sng" dirty="0"/>
              <a:t>self-tolerant T-cells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9870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57817-EDD6-3E45-A0D6-BE93A81C7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Lecture 26</a:t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For April 6</a:t>
            </a:r>
            <a:r>
              <a:rPr lang="en-US" baseline="30000" dirty="0">
                <a:ea typeface="+mj-ea"/>
                <a:cs typeface="+mj-cs"/>
              </a:rPr>
              <a:t>th</a:t>
            </a:r>
            <a:r>
              <a:rPr lang="en-US" dirty="0">
                <a:ea typeface="+mj-ea"/>
                <a:cs typeface="+mj-cs"/>
              </a:rPr>
              <a:t>  , 2020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8095B7F9-66BD-5542-B1FD-05D0DB5E9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0384"/>
            <a:ext cx="8229600" cy="5457615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Announcement-</a:t>
            </a:r>
          </a:p>
          <a:p>
            <a:pPr marL="457200" lvl="1" indent="0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Still…making my way through quizzes.  It’s slow but I’m giving feedback individually—more commenting than before since we won’t go over it in class.</a:t>
            </a:r>
          </a:p>
          <a:p>
            <a:pPr marL="457200" lvl="1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Lab quiz 2 set for April 7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th</a:t>
            </a:r>
            <a:r>
              <a:rPr lang="en-US" altLang="en-US" dirty="0">
                <a:ea typeface="ＭＳ Ｐゴシック" panose="020B0600070205080204" pitchFamily="34" charset="-128"/>
              </a:rPr>
              <a:t>, (Tuesday—9:00-10:30 am).  See guidelines on regular website.</a:t>
            </a:r>
          </a:p>
          <a:p>
            <a:pPr marL="457200" lvl="1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Please let me know ASAP if you lack resources---do you have your lab materials (besides your journals) where you are now.</a:t>
            </a:r>
          </a:p>
          <a:p>
            <a:pPr marL="457200" lvl="1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DC811CF9-F643-A04B-9CB0-D565077A1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Stages of T-cell development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15E47555-87A4-5549-949B-AB7FD1270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In addition to rearranging the TCR the T-cell must express different surface accessory molecules and co-receptors.</a:t>
            </a:r>
          </a:p>
          <a:p>
            <a:endParaRPr lang="en-US" altLang="en-US"/>
          </a:p>
          <a:p>
            <a:r>
              <a:rPr lang="en-US" altLang="en-US"/>
              <a:t>Recall---the TCR signals through a complex called </a:t>
            </a:r>
            <a:r>
              <a:rPr lang="en-US" altLang="en-US" b="1"/>
              <a:t>CD3</a:t>
            </a:r>
          </a:p>
          <a:p>
            <a:r>
              <a:rPr lang="en-US" altLang="en-US"/>
              <a:t>Mature T-cells also express either </a:t>
            </a:r>
            <a:r>
              <a:rPr lang="en-US" altLang="en-US" b="1"/>
              <a:t>CD4</a:t>
            </a:r>
            <a:r>
              <a:rPr lang="en-US" altLang="en-US"/>
              <a:t> or </a:t>
            </a:r>
            <a:r>
              <a:rPr lang="en-US" altLang="en-US" b="1"/>
              <a:t>CD8 </a:t>
            </a:r>
          </a:p>
        </p:txBody>
      </p:sp>
    </p:spTree>
    <p:extLst>
      <p:ext uri="{BB962C8B-B14F-4D97-AF65-F5344CB8AC3E}">
        <p14:creationId xmlns:p14="http://schemas.microsoft.com/office/powerpoint/2010/main" val="560895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88614C38-817D-C94B-8D1D-C26005C6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5298" name="Content Placeholder 2">
            <a:extLst>
              <a:ext uri="{FF2B5EF4-FFF2-40B4-BE49-F238E27FC236}">
                <a16:creationId xmlns:a16="http://schemas.microsoft.com/office/drawing/2014/main" id="{41C79C2C-A6B3-5F4D-8511-38BB0E21A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developing T-cell goes through an interesting progression of expression of these molecules.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en-US"/>
              <a:t>We can test for the presence of each type of molecule on developing T-cells using fluorescently (or other ) tagged antibodies.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84633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B8DF6739-730A-0B47-9DE4-4BC0FAE9A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altLang="en-US" sz="3600"/>
              <a:t>You can </a:t>
            </a:r>
            <a:r>
              <a:rPr lang="en-US" altLang="en-US" sz="3600" i="1"/>
              <a:t>see</a:t>
            </a:r>
            <a:r>
              <a:rPr lang="en-US" altLang="en-US" sz="3600"/>
              <a:t> the cells that fluoresce in one of 2 ways.</a:t>
            </a:r>
            <a:br>
              <a:rPr lang="en-US" altLang="en-US" sz="3600"/>
            </a:br>
            <a:endParaRPr lang="en-US" altLang="en-US" sz="3600"/>
          </a:p>
        </p:txBody>
      </p:sp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BA253B34-4DC7-B84A-B0F9-18FE84A5F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1.  </a:t>
            </a:r>
            <a:r>
              <a:rPr lang="en-US" altLang="en-US" u="sng"/>
              <a:t>Directly</a:t>
            </a:r>
            <a:r>
              <a:rPr lang="en-US" altLang="en-US"/>
              <a:t>---Fluorescence microscopy or microscopy that detects the antibody in some other way.</a:t>
            </a:r>
          </a:p>
          <a:p>
            <a:endParaRPr lang="en-US" altLang="en-US"/>
          </a:p>
          <a:p>
            <a:pPr lvl="1"/>
            <a:r>
              <a:rPr lang="en-US" altLang="en-US"/>
              <a:t>This approach involves making a slide of tissue and then staining the slide with the labelled antibodies.</a:t>
            </a:r>
          </a:p>
          <a:p>
            <a:pPr lvl="1"/>
            <a:r>
              <a:rPr lang="en-US" altLang="en-US"/>
              <a:t>The approach is known as </a:t>
            </a:r>
            <a:r>
              <a:rPr lang="en-US" altLang="en-US" sz="3200" b="1" i="1"/>
              <a:t>immunohistochemistry.</a:t>
            </a:r>
          </a:p>
        </p:txBody>
      </p:sp>
    </p:spTree>
    <p:extLst>
      <p:ext uri="{BB962C8B-B14F-4D97-AF65-F5344CB8AC3E}">
        <p14:creationId xmlns:p14="http://schemas.microsoft.com/office/powerpoint/2010/main" val="1734910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3">
            <a:extLst>
              <a:ext uri="{FF2B5EF4-FFF2-40B4-BE49-F238E27FC236}">
                <a16:creationId xmlns:a16="http://schemas.microsoft.com/office/drawing/2014/main" id="{E6F48865-97B5-7D41-A9FD-0FFAC82B6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0"/>
            <a:ext cx="7591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5E982A-C318-BD40-A6FD-45D084604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762000"/>
            <a:ext cx="3581400" cy="609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7347" name="TextBox 5">
            <a:extLst>
              <a:ext uri="{FF2B5EF4-FFF2-40B4-BE49-F238E27FC236}">
                <a16:creationId xmlns:a16="http://schemas.microsoft.com/office/drawing/2014/main" id="{6EEB88DC-F776-F543-B0C9-8A1F3997E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524000"/>
            <a:ext cx="2590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This figure shows the location, in a tissue of cells expressing  2 different antigens.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9E37FB-086E-7D4A-A631-A1AA8B7F3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048000"/>
            <a:ext cx="4495800" cy="3733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7349" name="TextBox 7">
            <a:extLst>
              <a:ext uri="{FF2B5EF4-FFF2-40B4-BE49-F238E27FC236}">
                <a16:creationId xmlns:a16="http://schemas.microsoft.com/office/drawing/2014/main" id="{223E1166-CD96-B847-9F1F-509B2E08F2F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869531" y="3388519"/>
            <a:ext cx="27003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General staining of tissue</a:t>
            </a:r>
          </a:p>
        </p:txBody>
      </p:sp>
      <p:sp>
        <p:nvSpPr>
          <p:cNvPr id="57350" name="TextBox 8">
            <a:extLst>
              <a:ext uri="{FF2B5EF4-FFF2-40B4-BE49-F238E27FC236}">
                <a16:creationId xmlns:a16="http://schemas.microsoft.com/office/drawing/2014/main" id="{8823E208-8B09-4447-AC2C-7398008F036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934744" y="3867944"/>
            <a:ext cx="2743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Use of specific antibody #1</a:t>
            </a:r>
          </a:p>
        </p:txBody>
      </p:sp>
      <p:sp>
        <p:nvSpPr>
          <p:cNvPr id="57351" name="TextBox 9">
            <a:extLst>
              <a:ext uri="{FF2B5EF4-FFF2-40B4-BE49-F238E27FC236}">
                <a16:creationId xmlns:a16="http://schemas.microsoft.com/office/drawing/2014/main" id="{B175E97D-84F3-884E-B6CE-127CB3663AA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849144" y="3791744"/>
            <a:ext cx="2743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Use of specific antibody #2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5C4F8A-D4D9-674A-9535-F9CC78159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33400"/>
            <a:ext cx="4038600" cy="7543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7353" name="TextBox 11">
            <a:extLst>
              <a:ext uri="{FF2B5EF4-FFF2-40B4-BE49-F238E27FC236}">
                <a16:creationId xmlns:a16="http://schemas.microsoft.com/office/drawing/2014/main" id="{A1A86B4D-EBDA-0845-A78E-0BE9BA73B0A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687344" y="3867944"/>
            <a:ext cx="2743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Use of specific antibody #1 and #2</a:t>
            </a:r>
          </a:p>
        </p:txBody>
      </p:sp>
    </p:spTree>
    <p:extLst>
      <p:ext uri="{BB962C8B-B14F-4D97-AF65-F5344CB8AC3E}">
        <p14:creationId xmlns:p14="http://schemas.microsoft.com/office/powerpoint/2010/main" val="3967866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1E1AA61D-53E4-B340-A99C-AFA831BB0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5B1234BA-1309-E948-91ED-6B525FB52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Indirectly---using that technology called </a:t>
            </a:r>
            <a:r>
              <a:rPr lang="en-US" altLang="en-US" b="1"/>
              <a:t>FACS</a:t>
            </a:r>
            <a:r>
              <a:rPr lang="en-US" altLang="en-US"/>
              <a:t> (fluorescence activated cell sorter) analysis, fluorescently labeled cells are detected by a  laser and sorted into populations</a:t>
            </a:r>
          </a:p>
        </p:txBody>
      </p:sp>
    </p:spTree>
    <p:extLst>
      <p:ext uri="{BB962C8B-B14F-4D97-AF65-F5344CB8AC3E}">
        <p14:creationId xmlns:p14="http://schemas.microsoft.com/office/powerpoint/2010/main" val="2271005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036E3C-064B-254E-871A-ACF572CED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33400"/>
            <a:ext cx="4038600" cy="7543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9394" name="Picture 4">
            <a:extLst>
              <a:ext uri="{FF2B5EF4-FFF2-40B4-BE49-F238E27FC236}">
                <a16:creationId xmlns:a16="http://schemas.microsoft.com/office/drawing/2014/main" id="{B187AAE3-25AF-C84E-B8C3-C9D643017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0"/>
            <a:ext cx="452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968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8EB48-4D82-6B44-B3AC-4B976113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1FCE5-2F0F-4D4C-B271-02FE46AA2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”on-line” lab I will present, will discuss FACS analysis---It will relate back to lab 3---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002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B833E-82D1-AB4B-B3E1-162029F53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42FEC-897F-2848-B8C7-0D5ED27E6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Lymphocyte development—Chapter 8</a:t>
            </a:r>
          </a:p>
          <a:p>
            <a:pPr lvl="1"/>
            <a:r>
              <a:rPr lang="en-US" dirty="0"/>
              <a:t>What is </a:t>
            </a:r>
            <a:r>
              <a:rPr lang="en-US" dirty="0" err="1"/>
              <a:t>allelelic</a:t>
            </a:r>
            <a:r>
              <a:rPr lang="en-US" dirty="0"/>
              <a:t> exclusion?</a:t>
            </a:r>
          </a:p>
          <a:p>
            <a:pPr lvl="1"/>
            <a:r>
              <a:rPr lang="en-US" dirty="0"/>
              <a:t>What can happen to a self-reactive B-cell?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524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13B454F5-C080-7341-8510-EC4E51943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EC7762A7-2899-A94F-A01B-26F4E12DF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983162"/>
          </a:xfrm>
        </p:spPr>
        <p:txBody>
          <a:bodyPr/>
          <a:lstStyle/>
          <a:p>
            <a:r>
              <a:rPr lang="en-US" altLang="en-US" dirty="0"/>
              <a:t>B-cells try so very hard</a:t>
            </a:r>
            <a:r>
              <a:rPr lang="is-IS" altLang="en-US" dirty="0"/>
              <a:t>…;)</a:t>
            </a:r>
          </a:p>
          <a:p>
            <a:endParaRPr lang="is-IS" altLang="en-US" dirty="0"/>
          </a:p>
          <a:p>
            <a:r>
              <a:rPr lang="is-IS" altLang="en-US" dirty="0"/>
              <a:t>They can even attempt, during the selection process to become useful!  This last attempt is called receptor editing.</a:t>
            </a:r>
          </a:p>
          <a:p>
            <a:endParaRPr lang="is-IS" altLang="en-US" dirty="0"/>
          </a:p>
          <a:p>
            <a:r>
              <a:rPr lang="is-IS" altLang="en-US" dirty="0"/>
              <a:t>How is receptor editing just one more way in which a B-cell “Try so very hard“ to remain part of the B-cell repertiore during development.</a:t>
            </a:r>
          </a:p>
          <a:p>
            <a:endParaRPr lang="is-I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6509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figure_08_13">
            <a:extLst>
              <a:ext uri="{FF2B5EF4-FFF2-40B4-BE49-F238E27FC236}">
                <a16:creationId xmlns:a16="http://schemas.microsoft.com/office/drawing/2014/main" id="{B7AB973F-A64D-3140-AEBB-682D26650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279400"/>
            <a:ext cx="3608388" cy="631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TextBox 1">
            <a:extLst>
              <a:ext uri="{FF2B5EF4-FFF2-40B4-BE49-F238E27FC236}">
                <a16:creationId xmlns:a16="http://schemas.microsoft.com/office/drawing/2014/main" id="{C2CF83CF-2549-EC4B-9AC7-9ABB06F22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68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Receptor editing</a:t>
            </a:r>
          </a:p>
        </p:txBody>
      </p:sp>
    </p:spTree>
    <p:extLst>
      <p:ext uri="{BB962C8B-B14F-4D97-AF65-F5344CB8AC3E}">
        <p14:creationId xmlns:p14="http://schemas.microsoft.com/office/powerpoint/2010/main" val="711535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53497D37-4E69-A84B-9F74-82EFB8D28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T-cell (thymocyte) development</a:t>
            </a:r>
          </a:p>
        </p:txBody>
      </p:sp>
      <p:sp>
        <p:nvSpPr>
          <p:cNvPr id="57346" name="Content Placeholder 2">
            <a:extLst>
              <a:ext uri="{FF2B5EF4-FFF2-40B4-BE49-F238E27FC236}">
                <a16:creationId xmlns:a16="http://schemas.microsoft.com/office/drawing/2014/main" id="{6D6A4D5B-BD8D-344B-A0F2-2EF3CAFFD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Recall the “T” stands for Thymus-dependent cell.</a:t>
            </a:r>
          </a:p>
          <a:p>
            <a:endParaRPr lang="en-US" altLang="en-US"/>
          </a:p>
          <a:p>
            <a:r>
              <a:rPr lang="en-US" altLang="en-US"/>
              <a:t>T-cells migrate from the bone marrow to the thymus fairly early in development.  The thymus is the site of TCR gene rearrangement (review this)</a:t>
            </a:r>
          </a:p>
          <a:p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6432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BA35C389-9030-7840-95FF-4E0BE6186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Similarities to B-cell development</a:t>
            </a: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89EA4711-8CBE-AA48-9764-8DF306A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Requires productive TCR gene rearrangement</a:t>
            </a:r>
          </a:p>
          <a:p>
            <a:endParaRPr lang="en-US" altLang="en-US"/>
          </a:p>
          <a:p>
            <a:r>
              <a:rPr lang="en-US" altLang="en-US"/>
              <a:t>T-cells are stringently tested for self-recognition.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en-US"/>
              <a:t>***Selection is more complicated---Why?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en-US"/>
              <a:t>	T-cells must interact with self MHC and a foreign antigen peptide</a:t>
            </a:r>
          </a:p>
        </p:txBody>
      </p:sp>
    </p:spTree>
    <p:extLst>
      <p:ext uri="{BB962C8B-B14F-4D97-AF65-F5344CB8AC3E}">
        <p14:creationId xmlns:p14="http://schemas.microsoft.com/office/powerpoint/2010/main" val="94319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84520-0411-BF45-B039-20F6EFAB3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197A4-1D8E-D946-B0DD-4E6A57B63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basic role of the thymus has been studied in </a:t>
            </a:r>
            <a:r>
              <a:rPr lang="en-US" b="1" i="1" dirty="0"/>
              <a:t>athymic</a:t>
            </a:r>
            <a:r>
              <a:rPr lang="en-US" dirty="0"/>
              <a:t> conditions in which there is no thymus or no functioning thymus—</a:t>
            </a:r>
          </a:p>
          <a:p>
            <a:r>
              <a:rPr lang="en-US" dirty="0"/>
              <a:t>DiGeorge syndrome---humans</a:t>
            </a:r>
          </a:p>
          <a:p>
            <a:r>
              <a:rPr lang="en-US" dirty="0"/>
              <a:t>Nude mice</a:t>
            </a:r>
          </a:p>
          <a:p>
            <a:r>
              <a:rPr lang="en-US" dirty="0"/>
              <a:t>Surgical removal</a:t>
            </a:r>
          </a:p>
        </p:txBody>
      </p:sp>
    </p:spTree>
    <p:extLst>
      <p:ext uri="{BB962C8B-B14F-4D97-AF65-F5344CB8AC3E}">
        <p14:creationId xmlns:p14="http://schemas.microsoft.com/office/powerpoint/2010/main" val="3911986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figure_08_15">
            <a:extLst>
              <a:ext uri="{FF2B5EF4-FFF2-40B4-BE49-F238E27FC236}">
                <a16:creationId xmlns:a16="http://schemas.microsoft.com/office/drawing/2014/main" id="{38A22275-4832-B24F-9200-B2FA22749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87400"/>
            <a:ext cx="8531225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934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5925</TotalTime>
  <Words>838</Words>
  <Application>Microsoft Macintosh PowerPoint</Application>
  <PresentationFormat>On-screen Show (4:3)</PresentationFormat>
  <Paragraphs>98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</vt:lpstr>
      <vt:lpstr>Office Theme</vt:lpstr>
      <vt:lpstr>Immunology Biol 465 Minot State University Spring 2020</vt:lpstr>
      <vt:lpstr>Lecture 26 For April 6th  , 2020</vt:lpstr>
      <vt:lpstr>Where were we?</vt:lpstr>
      <vt:lpstr>PowerPoint Presentation</vt:lpstr>
      <vt:lpstr>PowerPoint Presentation</vt:lpstr>
      <vt:lpstr>T-cell (thymocyte) development</vt:lpstr>
      <vt:lpstr>Similarities to B-cell development</vt:lpstr>
      <vt:lpstr>PowerPoint Presentation</vt:lpstr>
      <vt:lpstr>PowerPoint Presentation</vt:lpstr>
      <vt:lpstr>Thymus architecture</vt:lpstr>
      <vt:lpstr>PowerPoint Presentation</vt:lpstr>
      <vt:lpstr>PowerPoint Presentation</vt:lpstr>
      <vt:lpstr>In addition to athymic conditions…</vt:lpstr>
      <vt:lpstr>PowerPoint Presentation</vt:lpstr>
      <vt:lpstr>PowerPoint Presentation</vt:lpstr>
      <vt:lpstr>PowerPoint Presentation</vt:lpstr>
      <vt:lpstr>Why so many?</vt:lpstr>
      <vt:lpstr>PowerPoint Presentation</vt:lpstr>
      <vt:lpstr>PowerPoint Presentation</vt:lpstr>
      <vt:lpstr>Stages of T-cell development</vt:lpstr>
      <vt:lpstr>PowerPoint Presentation</vt:lpstr>
      <vt:lpstr>You can see the cells that fluoresce in one of 2 ways. </vt:lpstr>
      <vt:lpstr>PowerPoint Presentation</vt:lpstr>
      <vt:lpstr>PowerPoint Presentation</vt:lpstr>
      <vt:lpstr>PowerPoint Presentation</vt:lpstr>
      <vt:lpstr>PowerPoint Presentation</vt:lpstr>
    </vt:vector>
  </TitlesOfParts>
  <Company>Minot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Immunology Biol 465 Minot State University</dc:title>
  <dc:creator>Heidi Super</dc:creator>
  <cp:lastModifiedBy>Super, Heidi</cp:lastModifiedBy>
  <cp:revision>177</cp:revision>
  <cp:lastPrinted>2020-02-13T22:40:01Z</cp:lastPrinted>
  <dcterms:created xsi:type="dcterms:W3CDTF">2011-07-31T16:33:39Z</dcterms:created>
  <dcterms:modified xsi:type="dcterms:W3CDTF">2020-04-06T12:09:39Z</dcterms:modified>
</cp:coreProperties>
</file>