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894" r:id="rId4"/>
    <p:sldId id="783" r:id="rId5"/>
    <p:sldId id="877" r:id="rId6"/>
    <p:sldId id="879" r:id="rId7"/>
    <p:sldId id="880" r:id="rId8"/>
    <p:sldId id="881" r:id="rId9"/>
    <p:sldId id="893" r:id="rId10"/>
    <p:sldId id="895" r:id="rId11"/>
    <p:sldId id="896" r:id="rId12"/>
    <p:sldId id="882" r:id="rId13"/>
    <p:sldId id="884" r:id="rId14"/>
    <p:sldId id="885" r:id="rId15"/>
    <p:sldId id="886" r:id="rId16"/>
    <p:sldId id="887" r:id="rId17"/>
    <p:sldId id="888" r:id="rId18"/>
    <p:sldId id="889" r:id="rId19"/>
    <p:sldId id="890" r:id="rId20"/>
    <p:sldId id="891" r:id="rId21"/>
    <p:sldId id="892" r:id="rId22"/>
    <p:sldId id="897" r:id="rId23"/>
    <p:sldId id="912" r:id="rId24"/>
    <p:sldId id="913" r:id="rId25"/>
    <p:sldId id="914" r:id="rId26"/>
    <p:sldId id="915" r:id="rId27"/>
    <p:sldId id="916" r:id="rId28"/>
    <p:sldId id="898" r:id="rId29"/>
    <p:sldId id="899" r:id="rId30"/>
    <p:sldId id="900" r:id="rId31"/>
    <p:sldId id="901" r:id="rId32"/>
    <p:sldId id="902" r:id="rId33"/>
    <p:sldId id="903" r:id="rId34"/>
    <p:sldId id="904" r:id="rId35"/>
    <p:sldId id="905" r:id="rId36"/>
    <p:sldId id="906" r:id="rId37"/>
    <p:sldId id="907" r:id="rId38"/>
    <p:sldId id="908" r:id="rId39"/>
    <p:sldId id="909" r:id="rId40"/>
    <p:sldId id="910" r:id="rId41"/>
    <p:sldId id="911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/>
    <p:restoredTop sz="86405"/>
  </p:normalViewPr>
  <p:slideViewPr>
    <p:cSldViewPr>
      <p:cViewPr varScale="1">
        <p:scale>
          <a:sx n="98" d="100"/>
          <a:sy n="98" d="100"/>
        </p:scale>
        <p:origin x="9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9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AE5715-1AE8-4748-9DF9-BA14F7FCB9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A6740-FE42-FB4A-B0DB-95454EDA9C3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1B1196-7925-5A42-8341-33D2F8A01C1D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3DAB68A-2C49-384F-88CC-082C29C4B8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1C3CC37-57D8-7149-A10C-5D18C32F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A4A9E-FEEF-834D-9E76-4CDDD68745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6A74C-595A-3149-823A-1B7657AD5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0F60C5-46F9-EA48-B260-F5BADD865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631EE2B4-51F4-DB4C-84A1-1EA6C08A67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B60CBEE-CEAD-F246-B02A-F6553F03D4C8}" type="slidenum">
              <a:rPr lang="en-US" altLang="en-US">
                <a:latin typeface="Times" pitchFamily="2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796659EE-504D-7E4F-8E94-A863180356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F7F7C52-C774-C043-9715-4D042B8C5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3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5426538B-B9A4-8348-BEE7-12427FDF81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8A34BA5-B4F2-494E-BA09-0D8E04DC7437}" type="slidenum">
              <a:rPr lang="en-US" altLang="en-US">
                <a:latin typeface="Times" pitchFamily="2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EF7C34F6-5F49-8A46-9849-F4A1246005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57E7DE7-2B08-954F-8816-1CECA37FD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0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D4A7B29D-C5EE-D34E-A585-AD83841637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00AE8A-E983-974F-84DE-1CB61FB2B13A}" type="slidenum">
              <a:rPr lang="en-US" altLang="en-US" smtClean="0">
                <a:latin typeface="Times" pitchFamily="2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682C9242-6D46-3D4D-A65D-A9A18E834E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7F5B780-84FB-1C42-BD70-D9B53D5F1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59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D2EFC80B-35C2-5E4E-AC5E-F0D3FD0FB0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24B060-6985-CB47-88F9-C2F9EEEB9720}" type="slidenum">
              <a:rPr lang="en-US" altLang="en-US" smtClean="0">
                <a:latin typeface="Times" pitchFamily="2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C62338F0-C947-B74D-81AC-50C5E82C6C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0B9203C-0713-DD45-AC59-1AE96ED32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4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27D5FDB7-4DEC-E34C-9E59-72C3DE332F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A5604B-2491-C942-8C55-B508C489DCE2}" type="slidenum">
              <a:rPr lang="en-US" altLang="en-US" smtClean="0">
                <a:latin typeface="Times" pitchFamily="2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AA4B4B58-EBA1-6D41-A0CF-16F55D382E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CFD4BF4-F73F-344C-9774-F7523DF0F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22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14C2D61B-E963-954C-805D-445F9496C8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1D8D7C0-6386-CC4B-BD6A-C687BF6C6654}" type="slidenum">
              <a:rPr lang="en-US" altLang="en-US" smtClean="0">
                <a:latin typeface="Times" pitchFamily="2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8E44E9F3-65C5-9840-93C5-695AB0B6954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B963DCA-0929-6846-A3C4-62DEF403F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4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43CC95A6-DE5D-6340-9DF2-EEBB43BC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8388466-BDD3-324A-9AA3-5565E092412A}" type="slidenum">
              <a:rPr lang="en-US" altLang="en-US" smtClean="0">
                <a:latin typeface="Times" pitchFamily="2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5615A194-F331-8948-A0C8-1B0FBC9680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6146F38-722F-BA46-ADC0-6A245B4C1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17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5F1892A7-C6A6-D746-A46A-AE14204BE5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495123-6F5C-D746-AAB8-A4C273154DDD}" type="slidenum">
              <a:rPr lang="en-US" altLang="en-US" smtClean="0">
                <a:latin typeface="Times" pitchFamily="2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225ED02C-5241-AC48-B971-B88F1EAD2D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5E9F78D-6243-E740-809A-580117654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3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C07A4-1DE2-094F-9BED-BDCAEE05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B840C-C634-2D43-90F6-CED785014D08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46FD5-D5C0-E14C-9C92-32C9F8E9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DCB49-A9F8-7848-8BFF-368728EC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DBC2-2409-4841-95D4-8A47036EF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97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737E-B3F7-5C43-8B64-54A315D6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F0EEC-7A9F-E749-B4FF-F3351CD252EB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C8B0C-3B62-344B-9D71-0F77DC4F8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79726-F4F7-3043-BC23-7A8A05CA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D501-4FC1-834E-A164-ADF147F27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86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BC9F3-DFBD-3F4D-B951-ADCC4FE3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AC76-9B42-434F-B926-79E89343BE91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EAB64-7674-704F-971B-819E8636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C55C9-CC67-FC48-A10F-582FE5B7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0B6D-296F-B346-8AB6-0FDB6BB3E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65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CA860-B724-F94A-BC9B-DDDD660A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41DC-951F-E344-8E75-1C169E1695E9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D7A64-4FE9-4042-92AF-449C68C0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AB7B7-6A7A-6C4C-889F-C94EDCF9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7531-3176-6348-BFBB-B277B81C4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35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BE43-C4F6-7B40-B5CD-75996B0D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CC8B0-64D3-A242-8C5C-EDE514BF2F47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DB16B-6AB2-D747-8BF7-7F54C12B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60643-A109-4C4B-A1BE-6D98D160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43F63-344B-BB43-A7DE-EE8D33C58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20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EDE66F-76DB-A54D-B182-47625F18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8E19-B5C6-8446-87F6-D0DEE9065CEA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4DDE66-C3FB-0B41-901B-95C22127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E728A7-4978-8041-AF94-8F0A9014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3C28-6129-E941-8875-5C400172C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30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105B2B-3A7E-CE4C-8DDC-4B7EF9F89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796F-E9E0-C641-955D-6700E07BF360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8079AB-0C82-A544-AA61-79F7DE7F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1C87A5-9CE3-0045-A16D-731FC1A5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57C54-538D-2B4B-907D-E7B4F8C99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2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518738-9EF1-D04A-B75D-2D90CAB8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C65E-8586-A048-A9BA-99D70D97930C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F75871-A5C5-BF40-9B28-7F57251A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4C8D63-B805-C149-9BCA-7489427E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53C2-FF23-0C40-B290-E13254C45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3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833EC7-1F43-1D43-8737-20D5ACC5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6F97-213B-0B40-A3C5-DF12928C4999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BA84A6-E05C-134A-96C9-BF5F2750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C65BF0-C146-FA4D-83B0-CA6929AF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138C-539D-0D41-88D8-7974FDC640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41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8F02DB-8380-7240-9F32-3F621A9D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C49D-584C-4A4E-A25E-004B4D4652DC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359FF2-EC70-3342-B37C-541E355C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330BB5-03B8-EE45-97B5-C8611991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5B8AF-7BA2-AB4C-B845-214F65A0B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08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EA4F73-F6B0-BE4A-9355-5F1D48B4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EF1E-EDA5-8945-A33D-956AE5C7D99E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0CADDD-0B9E-5C49-A46D-89139EE8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B51339-BD23-994A-ADBB-2D180102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ED26-BF65-C449-BBC3-63FB56310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29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782956A-4403-D442-BDEC-D4DF12B571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DA38DB2-CBBA-124A-A6B9-543674B18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BBD95-6973-E043-B14F-9D82CCDB5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6CA991-812B-5D46-A1FC-BDD1E53549DC}" type="datetimeFigureOut">
              <a:rPr lang="en-US" altLang="en-US"/>
              <a:pPr>
                <a:defRPr/>
              </a:pPr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0851D-B154-424B-A9AC-89D752B60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BBEF1-F955-1D47-BFAB-61630347A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9A3AE3-50FE-3640-A49C-4D152049A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unm.edu/~mpachman/Antibodies%2520Project/TurqouiseAntibody-Structure.jpg&amp;imgrefurl=http://www.unm.edu/~mpachman/Antibodies%2520Project/structure.htm&amp;usg=__1868DmyPvwsdq6L-U4aXS4Y5Ehw=&amp;h=285&amp;w=256&amp;sz=48&amp;hl=en&amp;start=6&amp;zoom=1&amp;tbnid=nigPE5jIbQxl_M:&amp;tbnh=115&amp;tbnw=103&amp;ei=ef9TTs-LGMyisQLJ-JSlBw&amp;prev=/search?q=antibody&amp;hl=en&amp;gbv=2&amp;tbm=isch&amp;itbs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9171-0439-B240-8B3D-7560E5DA4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j-ea"/>
                <a:cs typeface="+mj-cs"/>
              </a:rPr>
              <a:t>Immunology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Biol 465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Minot State University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Spring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4B78B-B13B-E540-9BBB-54E29E8B32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n-ea"/>
                <a:cs typeface="+mn-cs"/>
              </a:rPr>
              <a:t>MWF 9-9:50 am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n-ea"/>
                <a:cs typeface="+mn-cs"/>
              </a:rPr>
              <a:t>Lab Tuesdays 9am-noon</a:t>
            </a:r>
          </a:p>
        </p:txBody>
      </p:sp>
      <p:pic>
        <p:nvPicPr>
          <p:cNvPr id="14339" name="Picture 2" descr="BiologyColorlogo">
            <a:extLst>
              <a:ext uri="{FF2B5EF4-FFF2-40B4-BE49-F238E27FC236}">
                <a16:creationId xmlns:a16="http://schemas.microsoft.com/office/drawing/2014/main" id="{33753B48-CD23-BD45-B171-C8855F0A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8862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>
            <a:hlinkClick r:id="rId3"/>
            <a:extLst>
              <a:ext uri="{FF2B5EF4-FFF2-40B4-BE49-F238E27FC236}">
                <a16:creationId xmlns:a16="http://schemas.microsoft.com/office/drawing/2014/main" id="{2D4AED79-FDF2-1744-B371-58F97E483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77913"/>
            <a:ext cx="12192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>
            <a:hlinkClick r:id="rId3"/>
            <a:extLst>
              <a:ext uri="{FF2B5EF4-FFF2-40B4-BE49-F238E27FC236}">
                <a16:creationId xmlns:a16="http://schemas.microsoft.com/office/drawing/2014/main" id="{86117344-FA26-8C41-8CAE-444DED6F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12192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3">
            <a:extLst>
              <a:ext uri="{FF2B5EF4-FFF2-40B4-BE49-F238E27FC236}">
                <a16:creationId xmlns:a16="http://schemas.microsoft.com/office/drawing/2014/main" id="{E91FFC26-FEFE-5748-9957-506BE9412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extBox 4">
            <a:extLst>
              <a:ext uri="{FF2B5EF4-FFF2-40B4-BE49-F238E27FC236}">
                <a16:creationId xmlns:a16="http://schemas.microsoft.com/office/drawing/2014/main" id="{EA7CDCA0-1268-B349-9726-0033F096A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76800"/>
            <a:ext cx="7848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The intensity of the fluorescence is measured on the X axis.  A cell with lots of copies of the cell surface antigen will flouresce brighter than one with fewer copies.</a:t>
            </a:r>
          </a:p>
        </p:txBody>
      </p:sp>
    </p:spTree>
    <p:extLst>
      <p:ext uri="{BB962C8B-B14F-4D97-AF65-F5344CB8AC3E}">
        <p14:creationId xmlns:p14="http://schemas.microsoft.com/office/powerpoint/2010/main" val="157812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>
            <a:extLst>
              <a:ext uri="{FF2B5EF4-FFF2-40B4-BE49-F238E27FC236}">
                <a16:creationId xmlns:a16="http://schemas.microsoft.com/office/drawing/2014/main" id="{F33D12B2-CBEF-D349-A94D-A84BB4947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1270000"/>
            <a:ext cx="7018337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Box 4">
            <a:extLst>
              <a:ext uri="{FF2B5EF4-FFF2-40B4-BE49-F238E27FC236}">
                <a16:creationId xmlns:a16="http://schemas.microsoft.com/office/drawing/2014/main" id="{85C0BB13-D704-1F4E-94A8-D2397C05DC6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667668" y="2842418"/>
            <a:ext cx="5791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The Y-axis shows the number of cells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showing a given level of fluorescence intensity.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5C760A-C1E1-8C42-8380-177C3D6122B1}"/>
              </a:ext>
            </a:extLst>
          </p:cNvPr>
          <p:cNvSpPr txBox="1"/>
          <p:nvPr/>
        </p:nvSpPr>
        <p:spPr>
          <a:xfrm>
            <a:off x="4114800" y="3810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or 3 distinct populations of cells are visible from this analysis.  I’ve color coded to help. </a:t>
            </a:r>
          </a:p>
        </p:txBody>
      </p:sp>
    </p:spTree>
    <p:extLst>
      <p:ext uri="{BB962C8B-B14F-4D97-AF65-F5344CB8AC3E}">
        <p14:creationId xmlns:p14="http://schemas.microsoft.com/office/powerpoint/2010/main" val="347376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F77235F9-6FD7-C846-A69B-EE0188E22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0E994D92-BC20-9848-820E-6B847E21A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Often, 2 antigens (sometimes called markers) are detected at the same time. We can determine distinct populations that express one marker, the other marker, or both markers.</a:t>
            </a:r>
          </a:p>
          <a:p>
            <a:endParaRPr lang="en-US" altLang="en-US" dirty="0"/>
          </a:p>
          <a:p>
            <a:r>
              <a:rPr lang="en-US" altLang="en-US" dirty="0"/>
              <a:t>A grid is used to display the populations.</a:t>
            </a:r>
          </a:p>
        </p:txBody>
      </p:sp>
    </p:spTree>
    <p:extLst>
      <p:ext uri="{BB962C8B-B14F-4D97-AF65-F5344CB8AC3E}">
        <p14:creationId xmlns:p14="http://schemas.microsoft.com/office/powerpoint/2010/main" val="333939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>
            <a:extLst>
              <a:ext uri="{FF2B5EF4-FFF2-40B4-BE49-F238E27FC236}">
                <a16:creationId xmlns:a16="http://schemas.microsoft.com/office/drawing/2014/main" id="{99EE20F2-5FEE-6646-8D70-B441F9803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254000"/>
            <a:ext cx="56642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TextBox 2">
            <a:extLst>
              <a:ext uri="{FF2B5EF4-FFF2-40B4-BE49-F238E27FC236}">
                <a16:creationId xmlns:a16="http://schemas.microsoft.com/office/drawing/2014/main" id="{006D5A08-77DF-A04C-AFC6-116EEABD7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581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Marker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F91BD9-F566-A243-81F7-8DD6BF85D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352800"/>
            <a:ext cx="6629400" cy="3124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492" name="TextBox 4">
            <a:extLst>
              <a:ext uri="{FF2B5EF4-FFF2-40B4-BE49-F238E27FC236}">
                <a16:creationId xmlns:a16="http://schemas.microsoft.com/office/drawing/2014/main" id="{C718EA6E-6FAA-7145-98AC-1AC1C113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3528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Marker 1</a:t>
            </a:r>
          </a:p>
        </p:txBody>
      </p:sp>
      <p:sp>
        <p:nvSpPr>
          <p:cNvPr id="63493" name="TextBox 5">
            <a:extLst>
              <a:ext uri="{FF2B5EF4-FFF2-40B4-BE49-F238E27FC236}">
                <a16:creationId xmlns:a16="http://schemas.microsoft.com/office/drawing/2014/main" id="{D81C3196-2379-DE42-8D4B-C46569ABAE1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84944" y="1491456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Marker 2</a:t>
            </a:r>
          </a:p>
        </p:txBody>
      </p:sp>
    </p:spTree>
    <p:extLst>
      <p:ext uri="{BB962C8B-B14F-4D97-AF65-F5344CB8AC3E}">
        <p14:creationId xmlns:p14="http://schemas.microsoft.com/office/powerpoint/2010/main" val="241158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>
            <a:extLst>
              <a:ext uri="{FF2B5EF4-FFF2-40B4-BE49-F238E27FC236}">
                <a16:creationId xmlns:a16="http://schemas.microsoft.com/office/drawing/2014/main" id="{894112EF-0EF3-7642-81B9-080E5E097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254000"/>
            <a:ext cx="56642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TextBox 2">
            <a:extLst>
              <a:ext uri="{FF2B5EF4-FFF2-40B4-BE49-F238E27FC236}">
                <a16:creationId xmlns:a16="http://schemas.microsoft.com/office/drawing/2014/main" id="{6CC7213D-AB93-FD4E-AB73-8E726D235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581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Marker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E83702-25F8-DA41-952E-CE75F0F17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352800"/>
            <a:ext cx="6629400" cy="3124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4516" name="TextBox 4">
            <a:extLst>
              <a:ext uri="{FF2B5EF4-FFF2-40B4-BE49-F238E27FC236}">
                <a16:creationId xmlns:a16="http://schemas.microsoft.com/office/drawing/2014/main" id="{D0646345-FD8A-9A4B-A2A1-E3145737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3528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Marker 1</a:t>
            </a:r>
          </a:p>
        </p:txBody>
      </p:sp>
      <p:sp>
        <p:nvSpPr>
          <p:cNvPr id="64517" name="TextBox 5">
            <a:extLst>
              <a:ext uri="{FF2B5EF4-FFF2-40B4-BE49-F238E27FC236}">
                <a16:creationId xmlns:a16="http://schemas.microsoft.com/office/drawing/2014/main" id="{F980EBC5-559C-744C-A1B6-F869186985A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84944" y="1491456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Marker 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BB4BFC-80CE-0149-A2E4-ED56C80C4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0"/>
            <a:ext cx="990600" cy="762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4519" name="TextBox 7">
            <a:extLst>
              <a:ext uri="{FF2B5EF4-FFF2-40B4-BE49-F238E27FC236}">
                <a16:creationId xmlns:a16="http://schemas.microsoft.com/office/drawing/2014/main" id="{3E481362-2671-984A-A664-8E546695F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38600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Low expression of both markers (most cells here)</a:t>
            </a:r>
          </a:p>
        </p:txBody>
      </p:sp>
    </p:spTree>
    <p:extLst>
      <p:ext uri="{BB962C8B-B14F-4D97-AF65-F5344CB8AC3E}">
        <p14:creationId xmlns:p14="http://schemas.microsoft.com/office/powerpoint/2010/main" val="3447910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>
            <a:extLst>
              <a:ext uri="{FF2B5EF4-FFF2-40B4-BE49-F238E27FC236}">
                <a16:creationId xmlns:a16="http://schemas.microsoft.com/office/drawing/2014/main" id="{EF4953D8-4A3D-7E45-8F90-7C95D5C38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254000"/>
            <a:ext cx="56642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Box 2">
            <a:extLst>
              <a:ext uri="{FF2B5EF4-FFF2-40B4-BE49-F238E27FC236}">
                <a16:creationId xmlns:a16="http://schemas.microsoft.com/office/drawing/2014/main" id="{B7BFFC08-1E20-7145-B5DC-4CCB59F93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581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Marker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387C59-F0B3-AE4D-B040-E3E56F52A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352800"/>
            <a:ext cx="6629400" cy="3124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5540" name="TextBox 4">
            <a:extLst>
              <a:ext uri="{FF2B5EF4-FFF2-40B4-BE49-F238E27FC236}">
                <a16:creationId xmlns:a16="http://schemas.microsoft.com/office/drawing/2014/main" id="{F42F6FEC-772E-9349-97D8-0FEEF0B69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3528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Marker 1</a:t>
            </a:r>
          </a:p>
        </p:txBody>
      </p:sp>
      <p:sp>
        <p:nvSpPr>
          <p:cNvPr id="65541" name="TextBox 5">
            <a:extLst>
              <a:ext uri="{FF2B5EF4-FFF2-40B4-BE49-F238E27FC236}">
                <a16:creationId xmlns:a16="http://schemas.microsoft.com/office/drawing/2014/main" id="{0424FB67-11CE-8747-A6AE-95B127E61C2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84944" y="1491456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Marker 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FE800E-8601-DE48-B3CB-1158C057F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600200"/>
            <a:ext cx="990600" cy="762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5543" name="TextBox 7">
            <a:extLst>
              <a:ext uri="{FF2B5EF4-FFF2-40B4-BE49-F238E27FC236}">
                <a16:creationId xmlns:a16="http://schemas.microsoft.com/office/drawing/2014/main" id="{66866290-F79F-C440-94EC-498625F94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3860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High expression of both markers</a:t>
            </a:r>
          </a:p>
        </p:txBody>
      </p:sp>
    </p:spTree>
    <p:extLst>
      <p:ext uri="{BB962C8B-B14F-4D97-AF65-F5344CB8AC3E}">
        <p14:creationId xmlns:p14="http://schemas.microsoft.com/office/powerpoint/2010/main" val="2859858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>
            <a:extLst>
              <a:ext uri="{FF2B5EF4-FFF2-40B4-BE49-F238E27FC236}">
                <a16:creationId xmlns:a16="http://schemas.microsoft.com/office/drawing/2014/main" id="{8B3BA26C-1051-2040-B53B-41FB1BDE0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254000"/>
            <a:ext cx="56642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TextBox 2">
            <a:extLst>
              <a:ext uri="{FF2B5EF4-FFF2-40B4-BE49-F238E27FC236}">
                <a16:creationId xmlns:a16="http://schemas.microsoft.com/office/drawing/2014/main" id="{DC711F1D-C593-714A-AEFD-1EAB29A08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581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Marker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63A5B3-6C99-DF47-A175-CD223E8F1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352800"/>
            <a:ext cx="6629400" cy="3124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6564" name="TextBox 4">
            <a:extLst>
              <a:ext uri="{FF2B5EF4-FFF2-40B4-BE49-F238E27FC236}">
                <a16:creationId xmlns:a16="http://schemas.microsoft.com/office/drawing/2014/main" id="{3A670181-88FD-8B48-8D80-1777CD057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3528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Marker 1</a:t>
            </a:r>
          </a:p>
        </p:txBody>
      </p:sp>
      <p:sp>
        <p:nvSpPr>
          <p:cNvPr id="66565" name="TextBox 5">
            <a:extLst>
              <a:ext uri="{FF2B5EF4-FFF2-40B4-BE49-F238E27FC236}">
                <a16:creationId xmlns:a16="http://schemas.microsoft.com/office/drawing/2014/main" id="{93257331-59A7-8A4A-A89C-95C3CAB41A9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84944" y="1491456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Marker 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1C595F-BBCD-514D-89B5-6F70D8B87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524000"/>
            <a:ext cx="990600" cy="762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6567" name="TextBox 7">
            <a:extLst>
              <a:ext uri="{FF2B5EF4-FFF2-40B4-BE49-F238E27FC236}">
                <a16:creationId xmlns:a16="http://schemas.microsoft.com/office/drawing/2014/main" id="{6EF0BAED-D5FD-E746-B128-E5B397FFA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38600"/>
            <a:ext cx="213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Low expression of marker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High expression of marker 2</a:t>
            </a:r>
          </a:p>
        </p:txBody>
      </p:sp>
    </p:spTree>
    <p:extLst>
      <p:ext uri="{BB962C8B-B14F-4D97-AF65-F5344CB8AC3E}">
        <p14:creationId xmlns:p14="http://schemas.microsoft.com/office/powerpoint/2010/main" val="3313312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>
            <a:extLst>
              <a:ext uri="{FF2B5EF4-FFF2-40B4-BE49-F238E27FC236}">
                <a16:creationId xmlns:a16="http://schemas.microsoft.com/office/drawing/2014/main" id="{BCF677E0-85DC-1B49-A96F-7A4E9846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254000"/>
            <a:ext cx="56642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Box 2">
            <a:extLst>
              <a:ext uri="{FF2B5EF4-FFF2-40B4-BE49-F238E27FC236}">
                <a16:creationId xmlns:a16="http://schemas.microsoft.com/office/drawing/2014/main" id="{E79C42F8-6DA0-6F44-82B9-A9D4ECBCE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581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Marker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24BCA7-75B6-AD44-9CA0-597105660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352800"/>
            <a:ext cx="6629400" cy="3124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7588" name="TextBox 4">
            <a:extLst>
              <a:ext uri="{FF2B5EF4-FFF2-40B4-BE49-F238E27FC236}">
                <a16:creationId xmlns:a16="http://schemas.microsoft.com/office/drawing/2014/main" id="{3AA716B6-E6FF-004D-87C7-F17794ECA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3528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Marker 1</a:t>
            </a:r>
          </a:p>
        </p:txBody>
      </p:sp>
      <p:sp>
        <p:nvSpPr>
          <p:cNvPr id="67589" name="TextBox 5">
            <a:extLst>
              <a:ext uri="{FF2B5EF4-FFF2-40B4-BE49-F238E27FC236}">
                <a16:creationId xmlns:a16="http://schemas.microsoft.com/office/drawing/2014/main" id="{12DB64F6-5E3D-E84B-9E36-37929EB648B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84944" y="1491456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Marker 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441495-9BFA-5E4C-9B1F-B247B8E09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09800"/>
            <a:ext cx="990600" cy="762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7591" name="TextBox 7">
            <a:extLst>
              <a:ext uri="{FF2B5EF4-FFF2-40B4-BE49-F238E27FC236}">
                <a16:creationId xmlns:a16="http://schemas.microsoft.com/office/drawing/2014/main" id="{BFDB84E4-28B7-654E-B744-0F7018B10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38600"/>
            <a:ext cx="213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Low expression of marker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High expression of marker1</a:t>
            </a:r>
          </a:p>
        </p:txBody>
      </p:sp>
    </p:spTree>
    <p:extLst>
      <p:ext uri="{BB962C8B-B14F-4D97-AF65-F5344CB8AC3E}">
        <p14:creationId xmlns:p14="http://schemas.microsoft.com/office/powerpoint/2010/main" val="2961251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66BF368E-AC9D-DF42-945A-048D4C62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8354323F-305C-3446-82FB-DAB51C0EA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Using FACS analysis, we can measure the cell surface markers on developing T-cells.  </a:t>
            </a:r>
          </a:p>
          <a:p>
            <a:endParaRPr lang="en-US" altLang="en-US"/>
          </a:p>
          <a:p>
            <a:r>
              <a:rPr lang="en-US" altLang="en-US"/>
              <a:t>They go through an interesting sequence before finally expressing either CD4 or CD8.</a:t>
            </a:r>
          </a:p>
        </p:txBody>
      </p:sp>
    </p:spTree>
    <p:extLst>
      <p:ext uri="{BB962C8B-B14F-4D97-AF65-F5344CB8AC3E}">
        <p14:creationId xmlns:p14="http://schemas.microsoft.com/office/powerpoint/2010/main" val="2431848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figure_08_19">
            <a:extLst>
              <a:ext uri="{FF2B5EF4-FFF2-40B4-BE49-F238E27FC236}">
                <a16:creationId xmlns:a16="http://schemas.microsoft.com/office/drawing/2014/main" id="{8EDAA2BF-900B-B648-A442-446515774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79400"/>
            <a:ext cx="3608388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27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7817-EDD6-3E45-A0D6-BE93A81C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Lecture 27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For April 8</a:t>
            </a:r>
            <a:r>
              <a:rPr lang="en-US" baseline="30000" dirty="0">
                <a:ea typeface="+mj-ea"/>
                <a:cs typeface="+mj-cs"/>
              </a:rPr>
              <a:t>th</a:t>
            </a:r>
            <a:r>
              <a:rPr lang="en-US" dirty="0">
                <a:ea typeface="+mj-ea"/>
                <a:cs typeface="+mj-cs"/>
              </a:rPr>
              <a:t>  , 2020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8095B7F9-66BD-5542-B1FD-05D0DB5E9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0384"/>
            <a:ext cx="8229600" cy="5457615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Announcement-</a:t>
            </a:r>
          </a:p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 finished grading quiz 4.  Please let me know if you can’t see a grade and/or comments.   I will send an attachment to an email later this week with a partial key for that quiz--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 have not started grading Lab quizzes yet---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 plan no lectures Friday April 10 or Monday April 13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 as we had them as Easter break days before the switch to online.  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figure_08_21">
            <a:extLst>
              <a:ext uri="{FF2B5EF4-FFF2-40B4-BE49-F238E27FC236}">
                <a16:creationId xmlns:a16="http://schemas.microsoft.com/office/drawing/2014/main" id="{EBC2488A-BE4D-7A4E-B52F-601A079E8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8800"/>
            <a:ext cx="8531225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061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FF662AE3-DA28-0C46-97E5-8422C1AF0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T-cell selection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314B6EA7-FA6B-4643-B8CD-9672B856A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T-cell selection is a bit more complicated than what we’ve seen in B-cells.</a:t>
            </a:r>
          </a:p>
          <a:p>
            <a:endParaRPr lang="en-US" altLang="en-US"/>
          </a:p>
          <a:p>
            <a:r>
              <a:rPr lang="en-US" altLang="en-US"/>
              <a:t>T-cells are first tested for an ability to bind to self MHC and self peptide.  Thymic stromal cells present antigen to developing T-cells.  T-cells that can bind receive survival signals.</a:t>
            </a:r>
          </a:p>
          <a:p>
            <a:r>
              <a:rPr lang="en-US" altLang="en-US"/>
              <a:t> This is known as </a:t>
            </a:r>
            <a:r>
              <a:rPr lang="en-US" altLang="en-US" u="sng"/>
              <a:t>positive selection</a:t>
            </a:r>
            <a:r>
              <a:rPr lang="en-US" altLang="en-US"/>
              <a:t>. 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476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0BDDBB29-DFCC-0D45-AEDD-CC354A3CA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CD7F7F23-FB85-DE4F-BE5E-64F3EC476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An interesting experiment in mice shows that the T-cells that become part of an animal’s final repertoire respond to antigen presented by the MHC type that was present when they developed but not to  other types of MHC.</a:t>
            </a:r>
          </a:p>
          <a:p>
            <a:endParaRPr lang="en-US" altLang="en-US"/>
          </a:p>
          <a:p>
            <a:r>
              <a:rPr lang="en-US" altLang="en-US"/>
              <a:t>Recall this phenomenon of </a:t>
            </a:r>
            <a:r>
              <a:rPr lang="en-US" altLang="en-US" u="sng"/>
              <a:t>MHC restriction</a:t>
            </a:r>
          </a:p>
        </p:txBody>
      </p:sp>
    </p:spTree>
    <p:extLst>
      <p:ext uri="{BB962C8B-B14F-4D97-AF65-F5344CB8AC3E}">
        <p14:creationId xmlns:p14="http://schemas.microsoft.com/office/powerpoint/2010/main" val="3628921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igure_08_28">
            <a:extLst>
              <a:ext uri="{FF2B5EF4-FFF2-40B4-BE49-F238E27FC236}">
                <a16:creationId xmlns:a16="http://schemas.microsoft.com/office/drawing/2014/main" id="{B3906700-A068-8A4F-802E-8E399BCA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279400"/>
            <a:ext cx="6075363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4">
            <a:extLst>
              <a:ext uri="{FF2B5EF4-FFF2-40B4-BE49-F238E27FC236}">
                <a16:creationId xmlns:a16="http://schemas.microsoft.com/office/drawing/2014/main" id="{57B02339-F840-044E-AC7B-7BC7B28B5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91200" y="2857500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Irradiation destroys recipients’ potential T-cells</a:t>
            </a:r>
          </a:p>
        </p:txBody>
      </p:sp>
    </p:spTree>
    <p:extLst>
      <p:ext uri="{BB962C8B-B14F-4D97-AF65-F5344CB8AC3E}">
        <p14:creationId xmlns:p14="http://schemas.microsoft.com/office/powerpoint/2010/main" val="1907841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figure_08_28">
            <a:extLst>
              <a:ext uri="{FF2B5EF4-FFF2-40B4-BE49-F238E27FC236}">
                <a16:creationId xmlns:a16="http://schemas.microsoft.com/office/drawing/2014/main" id="{3D1F5462-9DB4-2746-9000-A7DE33489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279400"/>
            <a:ext cx="6075363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Box 1">
            <a:extLst>
              <a:ext uri="{FF2B5EF4-FFF2-40B4-BE49-F238E27FC236}">
                <a16:creationId xmlns:a16="http://schemas.microsoft.com/office/drawing/2014/main" id="{F560E6FE-63C7-5647-B25C-992F27C53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5720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This mouse donates stem cells (potential T-cells) </a:t>
            </a:r>
          </a:p>
        </p:txBody>
      </p:sp>
      <p:sp>
        <p:nvSpPr>
          <p:cNvPr id="33795" name="TextBox 3">
            <a:extLst>
              <a:ext uri="{FF2B5EF4-FFF2-40B4-BE49-F238E27FC236}">
                <a16:creationId xmlns:a16="http://schemas.microsoft.com/office/drawing/2014/main" id="{CDC058B2-7809-364E-A336-200B5B35EB3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61143" y="3232943"/>
            <a:ext cx="2209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Recipients have only one of the types of MHC compared to the donor cells</a:t>
            </a:r>
          </a:p>
        </p:txBody>
      </p:sp>
      <p:sp>
        <p:nvSpPr>
          <p:cNvPr id="33796" name="TextBox 4">
            <a:extLst>
              <a:ext uri="{FF2B5EF4-FFF2-40B4-BE49-F238E27FC236}">
                <a16:creationId xmlns:a16="http://schemas.microsoft.com/office/drawing/2014/main" id="{AEF4E2EC-A5D0-BD4B-8F9D-4C382E240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91200" y="2857500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Irradiation destroys recipients’ potential T-cells</a:t>
            </a:r>
          </a:p>
        </p:txBody>
      </p:sp>
      <p:sp>
        <p:nvSpPr>
          <p:cNvPr id="33797" name="TextBox 5">
            <a:extLst>
              <a:ext uri="{FF2B5EF4-FFF2-40B4-BE49-F238E27FC236}">
                <a16:creationId xmlns:a16="http://schemas.microsoft.com/office/drawing/2014/main" id="{4D90FE58-B5B1-3642-8A0A-CDDEF07BA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09750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Irradiation destroys recipients’ potential T-cells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D17460-CFCE-EC40-9F21-11426FCF75B4}"/>
              </a:ext>
            </a:extLst>
          </p:cNvPr>
          <p:cNvCxnSpPr/>
          <p:nvPr/>
        </p:nvCxnSpPr>
        <p:spPr>
          <a:xfrm>
            <a:off x="2438400" y="2057400"/>
            <a:ext cx="3048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89A5EF-F18A-5B4A-ADCB-3C425C026ADE}"/>
              </a:ext>
            </a:extLst>
          </p:cNvPr>
          <p:cNvCxnSpPr>
            <a:cxnSpLocks/>
          </p:cNvCxnSpPr>
          <p:nvPr/>
        </p:nvCxnSpPr>
        <p:spPr>
          <a:xfrm>
            <a:off x="2438400" y="2057400"/>
            <a:ext cx="28194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074378D-F425-1F4C-95DA-33DC095897A7}"/>
              </a:ext>
            </a:extLst>
          </p:cNvPr>
          <p:cNvCxnSpPr>
            <a:cxnSpLocks/>
          </p:cNvCxnSpPr>
          <p:nvPr/>
        </p:nvCxnSpPr>
        <p:spPr>
          <a:xfrm flipV="1">
            <a:off x="1181100" y="2857500"/>
            <a:ext cx="1866900" cy="7191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95D3FF-2ABE-F748-B9DB-99678FB5D423}"/>
              </a:ext>
            </a:extLst>
          </p:cNvPr>
          <p:cNvCxnSpPr>
            <a:cxnSpLocks/>
          </p:cNvCxnSpPr>
          <p:nvPr/>
        </p:nvCxnSpPr>
        <p:spPr>
          <a:xfrm flipV="1">
            <a:off x="1181100" y="2762250"/>
            <a:ext cx="5143500" cy="814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19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59BC1FA2-EE75-FD4C-834B-73D8EE8B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CBE8A298-5911-484E-882E-FAA18810D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During this phase of positive selection, the T-cells are double positive (CD4+ and CD8+) but upon binding of MHC I a developing T-cell will shut down CD4 expression and become single positive CD8+ T-cell</a:t>
            </a:r>
          </a:p>
          <a:p>
            <a:endParaRPr lang="en-US" altLang="en-US"/>
          </a:p>
          <a:p>
            <a:r>
              <a:rPr lang="en-US" altLang="en-US"/>
              <a:t>Likewise—a T-cell that binds well to MHC II will become single + CD4+ T-cell.</a:t>
            </a:r>
          </a:p>
        </p:txBody>
      </p:sp>
    </p:spTree>
    <p:extLst>
      <p:ext uri="{BB962C8B-B14F-4D97-AF65-F5344CB8AC3E}">
        <p14:creationId xmlns:p14="http://schemas.microsoft.com/office/powerpoint/2010/main" val="1505256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697B9836-DB37-3C43-99BF-180A67AAC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B8106578-AE60-F24B-BA8E-2B79104D2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Again this is supported experimentally in a mouse system where the mouse was made to  make T-cells that express  a specific type of TCR that was known to bind to MHC I.</a:t>
            </a:r>
          </a:p>
          <a:p>
            <a:endParaRPr lang="en-US" altLang="en-US"/>
          </a:p>
          <a:p>
            <a:pPr lvl="1"/>
            <a:r>
              <a:rPr lang="en-US" altLang="en-US"/>
              <a:t>In these mice, only CD8+ T-cells develop.</a:t>
            </a:r>
          </a:p>
          <a:p>
            <a:endParaRPr lang="en-US" altLang="en-US"/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561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76E45618-793B-F94F-BD9A-D6E7702F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8044EE98-4D7E-BA4A-8D66-C8C41D390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Likewise, when a mouse is made experimentally to make T-cells that bind to MHC II ---only CD4+ T-cells are made.</a:t>
            </a:r>
          </a:p>
        </p:txBody>
      </p:sp>
    </p:spTree>
    <p:extLst>
      <p:ext uri="{BB962C8B-B14F-4D97-AF65-F5344CB8AC3E}">
        <p14:creationId xmlns:p14="http://schemas.microsoft.com/office/powerpoint/2010/main" val="3306559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figure_08_30">
            <a:extLst>
              <a:ext uri="{FF2B5EF4-FFF2-40B4-BE49-F238E27FC236}">
                <a16:creationId xmlns:a16="http://schemas.microsoft.com/office/drawing/2014/main" id="{BA1061C6-992B-7940-ADA3-C1BC9C302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79400"/>
            <a:ext cx="3608388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044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BDD271A7-385E-5146-B737-D8588DCAB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3804FB66-2C8A-B041-BC95-FE7B1FB4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More evidence for the role of host MHC on development of T-cells comes from diseases known as bare lymphocyte syndromes.</a:t>
            </a:r>
          </a:p>
          <a:p>
            <a:endParaRPr lang="en-US" altLang="en-US"/>
          </a:p>
          <a:p>
            <a:r>
              <a:rPr lang="en-US" altLang="en-US"/>
              <a:t>In bare lymphocyte syndromes, individuals lack MHC I or MHC II.  Although this would be expected to affect T-cell activation, we now know that it affects T-cell development.</a:t>
            </a:r>
          </a:p>
        </p:txBody>
      </p:sp>
    </p:spTree>
    <p:extLst>
      <p:ext uri="{BB962C8B-B14F-4D97-AF65-F5344CB8AC3E}">
        <p14:creationId xmlns:p14="http://schemas.microsoft.com/office/powerpoint/2010/main" val="256787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F5BF-B116-A345-B34B-896A3B26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95A29-11CE-DB4F-9CC8-EBFCA5865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online lab---Tuesday April 14</a:t>
            </a:r>
            <a:r>
              <a:rPr lang="en-US" baseline="30000" dirty="0"/>
              <a:t>th</a:t>
            </a:r>
            <a:r>
              <a:rPr lang="en-US" dirty="0"/>
              <a:t>.  Format TBA.</a:t>
            </a:r>
          </a:p>
          <a:p>
            <a:endParaRPr lang="en-US" dirty="0"/>
          </a:p>
          <a:p>
            <a:r>
              <a:rPr lang="en-US" dirty="0"/>
              <a:t>Quiz 5—now scheduled for Monday April 20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Planning no term paper or presentation.  Points for the class adjusted accordingly</a:t>
            </a:r>
          </a:p>
        </p:txBody>
      </p:sp>
    </p:spTree>
    <p:extLst>
      <p:ext uri="{BB962C8B-B14F-4D97-AF65-F5344CB8AC3E}">
        <p14:creationId xmlns:p14="http://schemas.microsoft.com/office/powerpoint/2010/main" val="2090029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E38F8FA9-B643-D041-9105-487C1AA18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1EED2BCE-1764-DC4E-AA31-C0A01D478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People who can’t make MHC I don’t make CD8+ T-cells</a:t>
            </a:r>
          </a:p>
          <a:p>
            <a:endParaRPr lang="en-US" altLang="en-US"/>
          </a:p>
          <a:p>
            <a:r>
              <a:rPr lang="en-US" altLang="en-US"/>
              <a:t>People who can’t make MHC II don’t make CD4+ T-cells.</a:t>
            </a:r>
          </a:p>
        </p:txBody>
      </p:sp>
    </p:spTree>
    <p:extLst>
      <p:ext uri="{BB962C8B-B14F-4D97-AF65-F5344CB8AC3E}">
        <p14:creationId xmlns:p14="http://schemas.microsoft.com/office/powerpoint/2010/main" val="2322729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figure_08_32">
            <a:extLst>
              <a:ext uri="{FF2B5EF4-FFF2-40B4-BE49-F238E27FC236}">
                <a16:creationId xmlns:a16="http://schemas.microsoft.com/office/drawing/2014/main" id="{32E8B8F4-EA1E-FE4F-BE48-D71180539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2900"/>
            <a:ext cx="853122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642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115F6702-644E-7649-80D4-A0DD850F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6854145E-9EBE-8246-A06E-BD4F9224B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about negative selection?</a:t>
            </a:r>
          </a:p>
          <a:p>
            <a:endParaRPr lang="en-US" altLang="en-US"/>
          </a:p>
          <a:p>
            <a:r>
              <a:rPr lang="en-US" altLang="en-US"/>
              <a:t>T-cells might be great at binding to MHC, but may also bind to self antigen.</a:t>
            </a:r>
          </a:p>
          <a:p>
            <a:endParaRPr lang="en-US" altLang="en-US"/>
          </a:p>
          <a:p>
            <a:r>
              <a:rPr lang="en-US" altLang="en-US"/>
              <a:t>Actually binding to self peptide a little is a criteria for survival (it is a general test for the TCR)</a:t>
            </a:r>
          </a:p>
        </p:txBody>
      </p:sp>
    </p:spTree>
    <p:extLst>
      <p:ext uri="{BB962C8B-B14F-4D97-AF65-F5344CB8AC3E}">
        <p14:creationId xmlns:p14="http://schemas.microsoft.com/office/powerpoint/2010/main" val="1365248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6821E909-D8BE-794C-B8D0-94773707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But…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C785D5C9-53E4-E64E-9A54-F03D09997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TCR which binds with high affinity to self peptides in the thymus is programmed to die by apoptosis.</a:t>
            </a:r>
          </a:p>
          <a:p>
            <a:pPr lvl="1"/>
            <a:r>
              <a:rPr lang="en-US" altLang="en-US"/>
              <a:t>This is negative selection.</a:t>
            </a:r>
          </a:p>
        </p:txBody>
      </p:sp>
    </p:spTree>
    <p:extLst>
      <p:ext uri="{BB962C8B-B14F-4D97-AF65-F5344CB8AC3E}">
        <p14:creationId xmlns:p14="http://schemas.microsoft.com/office/powerpoint/2010/main" val="4289223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447DDD62-9392-D148-A652-989B335AD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2FD0FF92-6E8C-E142-9C92-074E24B74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following slide shows an experiment in which mice were engineered to make a TCR which binds a specific self peptide.</a:t>
            </a:r>
          </a:p>
          <a:p>
            <a:endParaRPr lang="en-US" altLang="en-US"/>
          </a:p>
          <a:p>
            <a:r>
              <a:rPr lang="en-US" altLang="en-US"/>
              <a:t>After a time, loads of the peptide were injected into the thymus and many thymic stromal cells presented this particular peptide over others.</a:t>
            </a:r>
          </a:p>
        </p:txBody>
      </p:sp>
    </p:spTree>
    <p:extLst>
      <p:ext uri="{BB962C8B-B14F-4D97-AF65-F5344CB8AC3E}">
        <p14:creationId xmlns:p14="http://schemas.microsoft.com/office/powerpoint/2010/main" val="78655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figure_08_33">
            <a:extLst>
              <a:ext uri="{FF2B5EF4-FFF2-40B4-BE49-F238E27FC236}">
                <a16:creationId xmlns:a16="http://schemas.microsoft.com/office/drawing/2014/main" id="{43088DF1-233B-C14D-A8C1-6F98E2983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79400"/>
            <a:ext cx="7350125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978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B884B0EB-9569-8D4C-953F-B623383C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6EAC0ED2-478E-F84E-B4F3-D0C583CD3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Negative selection must be pretty efficient.  It is hard to imagine how one tiny organ (the thymus), which is is highly specialized to “train” T-cells to recognize MHC, could also express all of the possible self antigens a T-cell might run into.</a:t>
            </a:r>
          </a:p>
          <a:p>
            <a:endParaRPr lang="en-US" altLang="en-US"/>
          </a:p>
          <a:p>
            <a:r>
              <a:rPr lang="en-US" altLang="en-US"/>
              <a:t>Recall the hallmark of specialized cells is that they express a unique subset of proteins that other cells do not.</a:t>
            </a:r>
          </a:p>
        </p:txBody>
      </p:sp>
    </p:spTree>
    <p:extLst>
      <p:ext uri="{BB962C8B-B14F-4D97-AF65-F5344CB8AC3E}">
        <p14:creationId xmlns:p14="http://schemas.microsoft.com/office/powerpoint/2010/main" val="295806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3509BCCE-5BB8-054E-B261-EFB90725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E25E29AF-9424-A64D-9036-B0AC6350B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For example---when might a developing T-cell get the chance to “see” a peptide from insulin? </a:t>
            </a:r>
          </a:p>
          <a:p>
            <a:pPr lvl="1"/>
            <a:r>
              <a:rPr lang="en-US" altLang="en-US"/>
              <a:t>Cells of our T-cell repertoire must </a:t>
            </a:r>
            <a:r>
              <a:rPr lang="en-US" altLang="en-US" u="sng"/>
              <a:t>not</a:t>
            </a:r>
            <a:r>
              <a:rPr lang="en-US" altLang="en-US"/>
              <a:t> bind insulin peptides and react against cells expressing insulin (pancreatic cells)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If they do?  Diabetes may develop.</a:t>
            </a:r>
          </a:p>
        </p:txBody>
      </p:sp>
    </p:spTree>
    <p:extLst>
      <p:ext uri="{BB962C8B-B14F-4D97-AF65-F5344CB8AC3E}">
        <p14:creationId xmlns:p14="http://schemas.microsoft.com/office/powerpoint/2010/main" val="1150246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81FA987B-5967-FB45-A767-3F3294C6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EE25C44F-0A74-614E-9F39-B25B33B4A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It would be silly, and wasteful for the thymus to produce insulin.  That is the job of the pancreas.</a:t>
            </a:r>
          </a:p>
          <a:p>
            <a:endParaRPr lang="en-US" altLang="en-US"/>
          </a:p>
          <a:p>
            <a:r>
              <a:rPr lang="en-US" altLang="en-US"/>
              <a:t>However, a gene expressed in the thymus does make sure that developing T-cells do get to see a wide range of peptides from ubiquitous proteins (like insulin).</a:t>
            </a:r>
          </a:p>
        </p:txBody>
      </p:sp>
    </p:spTree>
    <p:extLst>
      <p:ext uri="{BB962C8B-B14F-4D97-AF65-F5344CB8AC3E}">
        <p14:creationId xmlns:p14="http://schemas.microsoft.com/office/powerpoint/2010/main" val="3312093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6AB15ACD-5303-CC4F-9759-CA155D0B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355ECE81-6C14-A34F-9D0E-6CFD6DB3A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gene is known as </a:t>
            </a:r>
            <a:r>
              <a:rPr lang="en-US" altLang="en-US" b="1" i="1"/>
              <a:t>AIRE</a:t>
            </a:r>
            <a:r>
              <a:rPr lang="en-US" altLang="en-US"/>
              <a:t> (autoimmune regulator).  It is expressed in medullary thymic stromal cells and activates some expression of genes that aren’t really supposed to be active in thymus.</a:t>
            </a:r>
          </a:p>
          <a:p>
            <a:r>
              <a:rPr lang="en-US" altLang="en-US"/>
              <a:t>This makes sure T-cells have a chance to be tested for self reactivity to proteins they will encounter in the periphery (after they leave the thymus).</a:t>
            </a:r>
          </a:p>
        </p:txBody>
      </p:sp>
    </p:spTree>
    <p:extLst>
      <p:ext uri="{BB962C8B-B14F-4D97-AF65-F5344CB8AC3E}">
        <p14:creationId xmlns:p14="http://schemas.microsoft.com/office/powerpoint/2010/main" val="249640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833E-82D1-AB4B-B3E1-162029F5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2FEC-897F-2848-B8C7-0D5ED27E6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really focused on T-cell development last time.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After making functional TCR---The T-cell starts to express co-receptors, CD3, CD4, CD8.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mature T-cells express CD3</a:t>
            </a:r>
          </a:p>
          <a:p>
            <a:pPr marL="0" indent="0">
              <a:buNone/>
            </a:pPr>
            <a:r>
              <a:rPr lang="en-US" dirty="0"/>
              <a:t>Mature T-cells express either CD4 or CD8</a:t>
            </a:r>
          </a:p>
        </p:txBody>
      </p:sp>
    </p:spTree>
    <p:extLst>
      <p:ext uri="{BB962C8B-B14F-4D97-AF65-F5344CB8AC3E}">
        <p14:creationId xmlns:p14="http://schemas.microsoft.com/office/powerpoint/2010/main" val="1533524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figure_08_34">
            <a:extLst>
              <a:ext uri="{FF2B5EF4-FFF2-40B4-BE49-F238E27FC236}">
                <a16:creationId xmlns:a16="http://schemas.microsoft.com/office/drawing/2014/main" id="{426A26AF-790D-8447-BF82-00167C0C3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79400"/>
            <a:ext cx="6532563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extBox 1">
            <a:extLst>
              <a:ext uri="{FF2B5EF4-FFF2-40B4-BE49-F238E27FC236}">
                <a16:creationId xmlns:a16="http://schemas.microsoft.com/office/drawing/2014/main" id="{3C059FAB-C12C-A64B-A265-B88BB5EF1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24000"/>
            <a:ext cx="337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Red cells are thymic epithelium</a:t>
            </a:r>
          </a:p>
        </p:txBody>
      </p:sp>
      <p:sp>
        <p:nvSpPr>
          <p:cNvPr id="54275" name="TextBox 3">
            <a:extLst>
              <a:ext uri="{FF2B5EF4-FFF2-40B4-BE49-F238E27FC236}">
                <a16:creationId xmlns:a16="http://schemas.microsoft.com/office/drawing/2014/main" id="{39272109-C79F-B140-86A1-31FC17C2A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828800"/>
            <a:ext cx="480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Green cells are a subset which express AIRE</a:t>
            </a:r>
          </a:p>
        </p:txBody>
      </p:sp>
    </p:spTree>
    <p:extLst>
      <p:ext uri="{BB962C8B-B14F-4D97-AF65-F5344CB8AC3E}">
        <p14:creationId xmlns:p14="http://schemas.microsoft.com/office/powerpoint/2010/main" val="17969888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4AA824AF-FB2D-EB43-BCAB-017F0965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70F1E70B-4AC7-0549-A1D6-C05737777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Hey…what technique was used in the last slide?</a:t>
            </a:r>
          </a:p>
          <a:p>
            <a:endParaRPr lang="en-US" altLang="en-US"/>
          </a:p>
          <a:p>
            <a:r>
              <a:rPr lang="en-US" altLang="en-US"/>
              <a:t>Predict the what occurs in people with mutations in </a:t>
            </a:r>
            <a:r>
              <a:rPr lang="en-US" altLang="en-US" i="1"/>
              <a:t>AIRE</a:t>
            </a:r>
            <a:r>
              <a:rPr lang="en-US" altLang="en-US"/>
              <a:t>.  (Defects in the function of AIRE)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57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88614C38-817D-C94B-8D1D-C26005C6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41C79C2C-A6B3-5F4D-8511-38BB0E21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1587"/>
            <a:ext cx="8382000" cy="5141775"/>
          </a:xfrm>
        </p:spPr>
        <p:txBody>
          <a:bodyPr/>
          <a:lstStyle/>
          <a:p>
            <a:r>
              <a:rPr lang="en-US" altLang="en-US" dirty="0"/>
              <a:t>The developing T-cell goes through an interesting progression of expression of these molecules.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 dirty="0"/>
              <a:t>We can test for the presence of each type of molecule on developing T-cells using antibodies.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 dirty="0"/>
              <a:t>	Can see directly T-cell expressing each type of co-	receptor—using immunohistochemistry 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 dirty="0"/>
              <a:t>You can use more than one antibody to detect multiple antigens (such as the co-receptors)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2184633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>
            <a:extLst>
              <a:ext uri="{FF2B5EF4-FFF2-40B4-BE49-F238E27FC236}">
                <a16:creationId xmlns:a16="http://schemas.microsoft.com/office/drawing/2014/main" id="{E6F48865-97B5-7D41-A9FD-0FFAC82B6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0"/>
            <a:ext cx="7591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5E982A-C318-BD40-A6FD-45D084604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762000"/>
            <a:ext cx="3581400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7347" name="TextBox 5">
            <a:extLst>
              <a:ext uri="{FF2B5EF4-FFF2-40B4-BE49-F238E27FC236}">
                <a16:creationId xmlns:a16="http://schemas.microsoft.com/office/drawing/2014/main" id="{6EEB88DC-F776-F543-B0C9-8A1F3997E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259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This figure shows the location, in a tissue of cells expressing  2 different antigens.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9E37FB-086E-7D4A-A631-A1AA8B7F3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048000"/>
            <a:ext cx="44958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7349" name="TextBox 7">
            <a:extLst>
              <a:ext uri="{FF2B5EF4-FFF2-40B4-BE49-F238E27FC236}">
                <a16:creationId xmlns:a16="http://schemas.microsoft.com/office/drawing/2014/main" id="{223E1166-CD96-B847-9F1F-509B2E08F2F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869531" y="3388519"/>
            <a:ext cx="2700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General staining of tissue</a:t>
            </a:r>
          </a:p>
        </p:txBody>
      </p:sp>
      <p:sp>
        <p:nvSpPr>
          <p:cNvPr id="57350" name="TextBox 8">
            <a:extLst>
              <a:ext uri="{FF2B5EF4-FFF2-40B4-BE49-F238E27FC236}">
                <a16:creationId xmlns:a16="http://schemas.microsoft.com/office/drawing/2014/main" id="{8823E208-8B09-4447-AC2C-7398008F036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934744" y="3867944"/>
            <a:ext cx="274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Use of specific antibody #1</a:t>
            </a:r>
          </a:p>
        </p:txBody>
      </p:sp>
      <p:sp>
        <p:nvSpPr>
          <p:cNvPr id="57351" name="TextBox 9">
            <a:extLst>
              <a:ext uri="{FF2B5EF4-FFF2-40B4-BE49-F238E27FC236}">
                <a16:creationId xmlns:a16="http://schemas.microsoft.com/office/drawing/2014/main" id="{B175E97D-84F3-884E-B6CE-127CB3663AA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849144" y="3791744"/>
            <a:ext cx="274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Use of specific antibody #2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5C4F8A-D4D9-674A-9535-F9CC78159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-762000"/>
            <a:ext cx="4038600" cy="754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7353" name="TextBox 11">
            <a:extLst>
              <a:ext uri="{FF2B5EF4-FFF2-40B4-BE49-F238E27FC236}">
                <a16:creationId xmlns:a16="http://schemas.microsoft.com/office/drawing/2014/main" id="{A1A86B4D-EBDA-0845-A78E-0BE9BA73B0A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687344" y="3867944"/>
            <a:ext cx="274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Use of specific antibody #1 and #2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0BE2F-43AA-054C-8670-5F444E03D11B}"/>
              </a:ext>
            </a:extLst>
          </p:cNvPr>
          <p:cNvSpPr txBox="1"/>
          <p:nvPr/>
        </p:nvSpPr>
        <p:spPr>
          <a:xfrm>
            <a:off x="1219200" y="76200"/>
            <a:ext cx="27066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Pretend an antibody to CD3 was labeled in green.  An antibody to CD4 was labeled in red. </a:t>
            </a:r>
          </a:p>
          <a:p>
            <a:endParaRPr lang="en-US" dirty="0"/>
          </a:p>
          <a:p>
            <a:r>
              <a:rPr lang="en-US" dirty="0"/>
              <a:t>The figure shows how you might examine a slice of thymus tissue and see:</a:t>
            </a:r>
          </a:p>
          <a:p>
            <a:pPr marL="342900" indent="-342900">
              <a:buAutoNum type="arabicPeriod"/>
            </a:pPr>
            <a:r>
              <a:rPr lang="en-US" dirty="0"/>
              <a:t>H and E staining showing the location of cells</a:t>
            </a:r>
          </a:p>
          <a:p>
            <a:pPr marL="342900" indent="-342900">
              <a:buAutoNum type="arabicPeriod"/>
            </a:pPr>
            <a:r>
              <a:rPr lang="en-US" dirty="0"/>
              <a:t>Green stained cells indicating the CD3+ ones</a:t>
            </a:r>
          </a:p>
          <a:p>
            <a:pPr marL="342900" indent="-342900">
              <a:buAutoNum type="arabicPeriod"/>
            </a:pPr>
            <a:r>
              <a:rPr lang="en-US" dirty="0"/>
              <a:t>Red stained cells showing the CD4+ones</a:t>
            </a:r>
          </a:p>
          <a:p>
            <a:r>
              <a:rPr lang="en-US" dirty="0"/>
              <a:t>What do the CD3+/CD4+ cells look like when both antibodies are used?</a:t>
            </a:r>
          </a:p>
        </p:txBody>
      </p:sp>
    </p:spTree>
    <p:extLst>
      <p:ext uri="{BB962C8B-B14F-4D97-AF65-F5344CB8AC3E}">
        <p14:creationId xmlns:p14="http://schemas.microsoft.com/office/powerpoint/2010/main" val="396786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1E1AA61D-53E4-B340-A99C-AFA831BB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Immunocytochemistry technique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5B1234BA-1309-E948-91ED-6B525FB52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Staining individual cells with fluorescently-labelled antibodies:</a:t>
            </a:r>
          </a:p>
          <a:p>
            <a:endParaRPr lang="en-US" altLang="en-US" b="1" dirty="0"/>
          </a:p>
          <a:p>
            <a:pPr marL="0" indent="0">
              <a:buNone/>
            </a:pPr>
            <a:r>
              <a:rPr lang="en-US" altLang="en-US" dirty="0"/>
              <a:t>Followed by: </a:t>
            </a:r>
            <a:r>
              <a:rPr lang="en-US" altLang="en-US" b="1" dirty="0"/>
              <a:t>FACS</a:t>
            </a:r>
            <a:r>
              <a:rPr lang="en-US" altLang="en-US" dirty="0"/>
              <a:t> (fluorescence activated cell sorter) analysis.</a:t>
            </a:r>
          </a:p>
        </p:txBody>
      </p:sp>
    </p:spTree>
    <p:extLst>
      <p:ext uri="{BB962C8B-B14F-4D97-AF65-F5344CB8AC3E}">
        <p14:creationId xmlns:p14="http://schemas.microsoft.com/office/powerpoint/2010/main" val="227100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036E3C-064B-254E-871A-ACF572CED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33400"/>
            <a:ext cx="4038600" cy="754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9394" name="Picture 4">
            <a:extLst>
              <a:ext uri="{FF2B5EF4-FFF2-40B4-BE49-F238E27FC236}">
                <a16:creationId xmlns:a16="http://schemas.microsoft.com/office/drawing/2014/main" id="{B187AAE3-25AF-C84E-B8C3-C9D643017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0"/>
            <a:ext cx="452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96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8EB48-4D82-6B44-B3AC-4B976113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1FCE5-2F0F-4D4C-B271-02FE46AA2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week’s lab will introduce you to FACS analysis. </a:t>
            </a:r>
          </a:p>
          <a:p>
            <a:endParaRPr lang="en-US" dirty="0"/>
          </a:p>
          <a:p>
            <a:r>
              <a:rPr lang="en-US" dirty="0"/>
              <a:t>Several graphs in the next slides show typical ways of analyzing expression of antigens in cells.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02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8217</TotalTime>
  <Words>1305</Words>
  <Application>Microsoft Macintosh PowerPoint</Application>
  <PresentationFormat>On-screen Show (4:3)</PresentationFormat>
  <Paragraphs>143</Paragraphs>
  <Slides>41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</vt:lpstr>
      <vt:lpstr>Office Theme</vt:lpstr>
      <vt:lpstr>Immunology Biol 465 Minot State University Spring 2020</vt:lpstr>
      <vt:lpstr>Lecture 27 For April 8th  , 2020</vt:lpstr>
      <vt:lpstr>Coming up.</vt:lpstr>
      <vt:lpstr>Where were we?</vt:lpstr>
      <vt:lpstr>PowerPoint Presentation</vt:lpstr>
      <vt:lpstr>PowerPoint Presentation</vt:lpstr>
      <vt:lpstr>Immunocytochemistry technique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T-cell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Minot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 Biol 465 Minot State University</dc:title>
  <dc:creator>Heidi Super</dc:creator>
  <cp:lastModifiedBy>Super, Heidi</cp:lastModifiedBy>
  <cp:revision>183</cp:revision>
  <cp:lastPrinted>2020-02-13T22:40:01Z</cp:lastPrinted>
  <dcterms:created xsi:type="dcterms:W3CDTF">2011-07-31T16:33:39Z</dcterms:created>
  <dcterms:modified xsi:type="dcterms:W3CDTF">2020-04-08T02:21:26Z</dcterms:modified>
</cp:coreProperties>
</file>