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1029" r:id="rId4"/>
    <p:sldId id="1044" r:id="rId5"/>
    <p:sldId id="783" r:id="rId6"/>
    <p:sldId id="1045" r:id="rId7"/>
    <p:sldId id="1046" r:id="rId8"/>
    <p:sldId id="1049" r:id="rId9"/>
    <p:sldId id="1050" r:id="rId10"/>
    <p:sldId id="1047" r:id="rId11"/>
    <p:sldId id="1058" r:id="rId12"/>
    <p:sldId id="1059" r:id="rId13"/>
    <p:sldId id="1048" r:id="rId14"/>
    <p:sldId id="1051" r:id="rId15"/>
    <p:sldId id="1052" r:id="rId16"/>
    <p:sldId id="1053" r:id="rId17"/>
    <p:sldId id="1054" r:id="rId18"/>
    <p:sldId id="1055" r:id="rId19"/>
    <p:sldId id="1056" r:id="rId20"/>
    <p:sldId id="105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/>
    <p:restoredTop sz="86420"/>
  </p:normalViewPr>
  <p:slideViewPr>
    <p:cSldViewPr>
      <p:cViewPr varScale="1">
        <p:scale>
          <a:sx n="96" d="100"/>
          <a:sy n="96" d="100"/>
        </p:scale>
        <p:origin x="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0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E5715-1AE8-4748-9DF9-BA14F7FCB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A6740-FE42-FB4A-B0DB-95454EDA9C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B1196-7925-5A42-8341-33D2F8A01C1D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DAB68A-2C49-384F-88CC-082C29C4B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C3CC37-57D8-7149-A10C-5D18C32F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4A9E-FEEF-834D-9E76-4CDDD68745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A74C-595A-3149-823A-1B7657AD5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0F60C5-46F9-EA48-B260-F5BADD865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C07A4-1DE2-094F-9BED-BDCAEE05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840C-C634-2D43-90F6-CED785014D08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6FD5-D5C0-E14C-9C92-32C9F8E9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B49-A9F8-7848-8BFF-368728EC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DBC2-2409-4841-95D4-8A47036EF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9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737E-B3F7-5C43-8B64-54A315D6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0EEC-7A9F-E749-B4FF-F3351CD252EB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8B0C-3B62-344B-9D71-0F77DC4F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9726-F4F7-3043-BC23-7A8A05CA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D501-4FC1-834E-A164-ADF147F2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C9F3-DFBD-3F4D-B951-ADCC4FE3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C76-9B42-434F-B926-79E89343BE91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AB64-7674-704F-971B-819E8636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55C9-CC67-FC48-A10F-582FE5B7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0B6D-296F-B346-8AB6-0FDB6BB3E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6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CA860-B724-F94A-BC9B-DDDD660A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41DC-951F-E344-8E75-1C169E1695E9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D7A64-4FE9-4042-92AF-449C68C0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B7B7-6A7A-6C4C-889F-C94EDCF9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531-3176-6348-BFBB-B277B81C4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BE43-C4F6-7B40-B5CD-75996B0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C8B0-64D3-A242-8C5C-EDE514BF2F47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B16B-6AB2-D747-8BF7-7F54C12B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0643-A109-4C4B-A1BE-6D98D160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3F63-344B-BB43-A7DE-EE8D33C58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DE66F-76DB-A54D-B182-47625F18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8E19-B5C6-8446-87F6-D0DEE9065CEA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DDE66-C3FB-0B41-901B-95C22127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728A7-4978-8041-AF94-8F0A9014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3C28-6129-E941-8875-5C400172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105B2B-3A7E-CE4C-8DDC-4B7EF9F8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796F-E9E0-C641-955D-6700E07BF360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079AB-0C82-A544-AA61-79F7DE7F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1C87A5-9CE3-0045-A16D-731FC1A5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7C54-538D-2B4B-907D-E7B4F8C99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518738-9EF1-D04A-B75D-2D90CAB8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C65E-8586-A048-A9BA-99D70D97930C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F75871-A5C5-BF40-9B28-7F57251A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C8D63-B805-C149-9BCA-7489427E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53C2-FF23-0C40-B290-E13254C45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33EC7-1F43-1D43-8737-20D5ACC5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6F97-213B-0B40-A3C5-DF12928C4999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BA84A6-E05C-134A-96C9-BF5F275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C65BF0-C146-FA4D-83B0-CA6929AF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138C-539D-0D41-88D8-7974FDC64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8F02DB-8380-7240-9F32-3F621A9D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C49D-584C-4A4E-A25E-004B4D4652DC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359FF2-EC70-3342-B37C-541E355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30BB5-03B8-EE45-97B5-C8611991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B8AF-7BA2-AB4C-B845-214F65A0B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8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A4F73-F6B0-BE4A-9355-5F1D48B4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EF1E-EDA5-8945-A33D-956AE5C7D99E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0CADDD-0B9E-5C49-A46D-89139EE8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B51339-BD23-994A-ADBB-2D180102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ED26-BF65-C449-BBC3-63FB56310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82956A-4403-D442-BDEC-D4DF12B571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A38DB2-CBBA-124A-A6B9-543674B1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BD95-6973-E043-B14F-9D82CCDB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6CA991-812B-5D46-A1FC-BDD1E53549DC}" type="datetimeFigureOut">
              <a:rPr lang="en-US" altLang="en-US"/>
              <a:pPr>
                <a:defRPr/>
              </a:pPr>
              <a:t>5/4/20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851D-B154-424B-A9AC-89D752B6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BEF1-F955-1D47-BFAB-61630347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9A3AE3-50FE-3640-A49C-4D152049A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9171-0439-B240-8B3D-7560E5DA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4B78B-B13B-E540-9BBB-54E29E8B3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3753B48-CD23-BD45-B171-C8855F0A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hlinkClick r:id="rId3"/>
            <a:extLst>
              <a:ext uri="{FF2B5EF4-FFF2-40B4-BE49-F238E27FC236}">
                <a16:creationId xmlns:a16="http://schemas.microsoft.com/office/drawing/2014/main" id="{2D4AED79-FDF2-1744-B371-58F97E48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hlinkClick r:id="rId3"/>
            <a:extLst>
              <a:ext uri="{FF2B5EF4-FFF2-40B4-BE49-F238E27FC236}">
                <a16:creationId xmlns:a16="http://schemas.microsoft.com/office/drawing/2014/main" id="{86117344-FA26-8C41-8CAE-444DED6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F2E0-4FB5-4F45-A8BF-F6352976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B39E6-75E3-F94F-8BBD-45ED9D5FF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F52E1-AAAB-C44C-99DD-8C35DD49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9" y="274638"/>
            <a:ext cx="8565071" cy="64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C931-AD79-7D41-B430-016A7302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AC558B-9689-7B4F-9399-7883349D1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685800"/>
            <a:ext cx="6891296" cy="59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E886-2D95-984C-8578-A7A815A3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BE7F-6695-CD40-A722-15A377E7E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859AD-3124-1B42-88BF-76B81D7E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6138"/>
            <a:ext cx="8771106" cy="37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2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A7A4-B97F-DA43-AA42-942D333C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EA5C-481B-6543-BCF7-E74D7AD0B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how innate cells/events/molecules work to induce cells/events/molecule of adaptive immunity.</a:t>
            </a:r>
          </a:p>
          <a:p>
            <a:endParaRPr lang="en-US" dirty="0"/>
          </a:p>
          <a:p>
            <a:r>
              <a:rPr lang="en-US" dirty="0"/>
              <a:t>First---how do lymphocytes prepare to see their cognate antigen?  We spent gobs and gobs of time talking about formation of variable antigen receptors---BCR and TCR </a:t>
            </a:r>
          </a:p>
        </p:txBody>
      </p:sp>
    </p:spTree>
    <p:extLst>
      <p:ext uri="{BB962C8B-B14F-4D97-AF65-F5344CB8AC3E}">
        <p14:creationId xmlns:p14="http://schemas.microsoft.com/office/powerpoint/2010/main" val="266301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E626-49A1-F842-BABB-2F06BB0D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68-716F-D946-8731-3CD7A3EFE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common and key events related to signal transduction (both in innate and especially in adaptive immunity)</a:t>
            </a:r>
          </a:p>
          <a:p>
            <a:endParaRPr lang="en-US" dirty="0"/>
          </a:p>
          <a:p>
            <a:r>
              <a:rPr lang="en-US" dirty="0"/>
              <a:t>What happens TO activate a B-cell or T-cell. </a:t>
            </a:r>
          </a:p>
          <a:p>
            <a:endParaRPr lang="en-US" dirty="0"/>
          </a:p>
          <a:p>
            <a:r>
              <a:rPr lang="en-US" dirty="0"/>
              <a:t>Why are multiple signals needed?  What are the different signals?</a:t>
            </a:r>
          </a:p>
        </p:txBody>
      </p:sp>
    </p:spTree>
    <p:extLst>
      <p:ext uri="{BB962C8B-B14F-4D97-AF65-F5344CB8AC3E}">
        <p14:creationId xmlns:p14="http://schemas.microsoft.com/office/powerpoint/2010/main" val="321353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0AFF-8509-1A4D-AA9C-E945D281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Receptors and ligands and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599C5-0B02-7F4D-B9F7-660F0455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/>
              <a:t>Nearly EVERYTHING we discussed in this class called on you to think about a picture of a cell—its insides and outsides.</a:t>
            </a:r>
          </a:p>
          <a:p>
            <a:endParaRPr lang="en-US" dirty="0"/>
          </a:p>
          <a:p>
            <a:r>
              <a:rPr lang="en-US" dirty="0"/>
              <a:t>We pictured many receptors (including TRC and BCR) binding to </a:t>
            </a:r>
            <a:r>
              <a:rPr lang="en-US" i="1" dirty="0"/>
              <a:t>ligands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do many receptors have in common?</a:t>
            </a:r>
          </a:p>
          <a:p>
            <a:pPr lvl="1"/>
            <a:r>
              <a:rPr lang="en-US" dirty="0"/>
              <a:t>How does the cell “know” it has bound the ligand</a:t>
            </a:r>
          </a:p>
          <a:p>
            <a:pPr lvl="1"/>
            <a:r>
              <a:rPr lang="en-US" dirty="0"/>
              <a:t>What is the common final outcome of the signal?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3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1F01-2293-804E-9898-10619E8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BC52-A5B3-864B-B68B-57842F90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 Review quiz 4---question about signal transduction.  Some answers were  vague and missed some key events. </a:t>
            </a:r>
          </a:p>
        </p:txBody>
      </p:sp>
    </p:spTree>
    <p:extLst>
      <p:ext uri="{BB962C8B-B14F-4D97-AF65-F5344CB8AC3E}">
        <p14:creationId xmlns:p14="http://schemas.microsoft.com/office/powerpoint/2010/main" val="331131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B0A9-45AB-2341-BB6A-E5BA4C95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Effector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630D2-5E20-9E4A-AD99-0A46E95BD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activated---what do specific immune system cells and molecules do?</a:t>
            </a:r>
          </a:p>
          <a:p>
            <a:r>
              <a:rPr lang="en-US" dirty="0"/>
              <a:t>What activates an APC? Once activated, what can it do?</a:t>
            </a:r>
          </a:p>
          <a:p>
            <a:r>
              <a:rPr lang="en-US" dirty="0"/>
              <a:t>What are the effector functions of B-cells?</a:t>
            </a:r>
          </a:p>
          <a:p>
            <a:pPr marL="0" indent="0">
              <a:buNone/>
            </a:pPr>
            <a:r>
              <a:rPr lang="en-US" dirty="0"/>
              <a:t>T-cells? (various kinds)</a:t>
            </a:r>
          </a:p>
          <a:p>
            <a:r>
              <a:rPr lang="en-US" dirty="0"/>
              <a:t>What can antibodies do?</a:t>
            </a:r>
          </a:p>
        </p:txBody>
      </p:sp>
    </p:spTree>
    <p:extLst>
      <p:ext uri="{BB962C8B-B14F-4D97-AF65-F5344CB8AC3E}">
        <p14:creationId xmlns:p14="http://schemas.microsoft.com/office/powerpoint/2010/main" val="368093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03CE-B74D-924C-8916-CDA5578F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36EE-9FBB-1F4E-B2B2-DE63083DF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probably didn’t spend enough time thinking about, how </a:t>
            </a:r>
            <a:r>
              <a:rPr lang="en-US" dirty="0" err="1"/>
              <a:t>lymphoctyes</a:t>
            </a:r>
            <a:r>
              <a:rPr lang="en-US" dirty="0"/>
              <a:t> get to see antigen from pathogen—only in peripheral lymphoid tissues.</a:t>
            </a:r>
          </a:p>
          <a:p>
            <a:endParaRPr lang="en-US" dirty="0"/>
          </a:p>
          <a:p>
            <a:r>
              <a:rPr lang="en-US" dirty="0"/>
              <a:t>Pathogens don’t infect lymph nodes---but antigen get’s presented there.</a:t>
            </a:r>
          </a:p>
        </p:txBody>
      </p:sp>
    </p:spTree>
    <p:extLst>
      <p:ext uri="{BB962C8B-B14F-4D97-AF65-F5344CB8AC3E}">
        <p14:creationId xmlns:p14="http://schemas.microsoft.com/office/powerpoint/2010/main" val="57915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B1C5-74E9-0240-8222-D5DE61B6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162C-FAC2-9748-A7EC-A8E84CCA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me the most astonishing piece of the immune response---stored cells which can be quickly reactivated when antigen is encountered again. </a:t>
            </a:r>
          </a:p>
          <a:p>
            <a:endParaRPr lang="en-US" dirty="0"/>
          </a:p>
          <a:p>
            <a:r>
              <a:rPr lang="en-US" dirty="0"/>
              <a:t>Be sure to think about primed immune responses (Figure 1-25).</a:t>
            </a:r>
          </a:p>
        </p:txBody>
      </p:sp>
    </p:spTree>
    <p:extLst>
      <p:ext uri="{BB962C8B-B14F-4D97-AF65-F5344CB8AC3E}">
        <p14:creationId xmlns:p14="http://schemas.microsoft.com/office/powerpoint/2010/main" val="309167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7817-EDD6-3E45-A0D6-BE93A81C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35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For May 4</a:t>
            </a:r>
            <a:r>
              <a:rPr lang="en-US" baseline="30000" dirty="0">
                <a:ea typeface="+mj-ea"/>
                <a:cs typeface="+mj-cs"/>
              </a:rPr>
              <a:t>st</a:t>
            </a:r>
            <a:r>
              <a:rPr lang="en-US" dirty="0">
                <a:ea typeface="+mj-ea"/>
                <a:cs typeface="+mj-cs"/>
              </a:rPr>
              <a:t>   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095B7F9-66BD-5542-B1FD-05D0DB5E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384"/>
            <a:ext cx="8229600" cy="5457615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Hopefully you have had a chance to look at the ELISA lab materials.  Note that there is a practice exercise linked at the end of part 2.  Some of you have turned it in by email.  Thank you!  Please do that, if you have not. 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I sent an email related to grades and a “grade calculator”.  Please email if you have questions.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0A27-BA36-9441-8CC9-4C76E81F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system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265D-E433-A040-9B2F-7B0E40AB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/>
              <a:t>Immunosuppression</a:t>
            </a:r>
          </a:p>
          <a:p>
            <a:r>
              <a:rPr lang="en-US" dirty="0"/>
              <a:t>Immunodeficiencies</a:t>
            </a:r>
          </a:p>
          <a:p>
            <a:r>
              <a:rPr lang="en-US" dirty="0"/>
              <a:t>Autoimmunity</a:t>
            </a:r>
          </a:p>
          <a:p>
            <a:r>
              <a:rPr lang="en-US" dirty="0" err="1"/>
              <a:t>Immuoevasion</a:t>
            </a:r>
            <a:r>
              <a:rPr lang="en-US" dirty="0"/>
              <a:t> by pathogens</a:t>
            </a:r>
          </a:p>
          <a:p>
            <a:endParaRPr lang="en-US" dirty="0"/>
          </a:p>
          <a:p>
            <a:r>
              <a:rPr lang="en-US" dirty="0"/>
              <a:t>-We did not study the specific chapters, but we did talk several times about some of these. Without a doubt we discussed establishment of self tolerance.</a:t>
            </a:r>
          </a:p>
        </p:txBody>
      </p:sp>
    </p:spTree>
    <p:extLst>
      <p:ext uri="{BB962C8B-B14F-4D97-AF65-F5344CB8AC3E}">
        <p14:creationId xmlns:p14="http://schemas.microsoft.com/office/powerpoint/2010/main" val="13385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9E08-DEA5-5A45-8380-A06304EA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4EEF-9379-554B-A08A-74EDBE40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Final exam---Monday May  11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 Final exam 8-9:50 am.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 have linked final exam guidelines. I have taken more time to think about points for the class.  With no 50-point  assignment for a presentation this semester, I adjusted point value a little.  Please read the guidelines.  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8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7C46-0DA3-7A49-BFDD-C852E003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Review/question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7C8E-3E10-844F-AB41-33FF9CCD2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figured the best use of a question asking session might be Sunday.  7-8 pm.  I will email the meeting link. </a:t>
            </a:r>
          </a:p>
          <a:p>
            <a:endParaRPr lang="en-US" dirty="0"/>
          </a:p>
          <a:p>
            <a:r>
              <a:rPr lang="en-US" dirty="0"/>
              <a:t>By that time any/all questions should be ready to ask. If you can’t make this session, I can do one any time you need---PRIOR to this time.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3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833E-82D1-AB4B-B3E1-162029F5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Where were we?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2FEC-897F-2848-B8C7-0D5ED27E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5562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finished up chapter 10!  Which mean we really finished up most of the content I meant to cover.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revisited Ig isotypes—with more detail. We linked cell-mediated and antibody responses.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time to link innate and adaptive responses.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2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EDE7-8D49-A44A-A523-18E1CEF2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B68E5-FFB2-A04A-AA43-BEBF2F71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0296"/>
            <a:ext cx="8229600" cy="5791200"/>
          </a:xfrm>
        </p:spPr>
        <p:txBody>
          <a:bodyPr/>
          <a:lstStyle/>
          <a:p>
            <a:r>
              <a:rPr lang="en-US" dirty="0"/>
              <a:t>It’s too detailed!!</a:t>
            </a:r>
          </a:p>
          <a:p>
            <a:r>
              <a:rPr lang="en-US" dirty="0"/>
              <a:t>So we will cover just some key points.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Figures 11-1, 11-2.  It’s the reward for hanging in there for a semester.</a:t>
            </a:r>
          </a:p>
          <a:p>
            <a:endParaRPr lang="en-US" dirty="0"/>
          </a:p>
          <a:p>
            <a:r>
              <a:rPr lang="en-US" dirty="0"/>
              <a:t>It’s also a great </a:t>
            </a:r>
            <a:r>
              <a:rPr lang="en-US" u="sng" dirty="0"/>
              <a:t>outline</a:t>
            </a:r>
            <a:r>
              <a:rPr lang="en-US" dirty="0"/>
              <a:t> for the “big picture” question on the final!!</a:t>
            </a:r>
          </a:p>
        </p:txBody>
      </p:sp>
    </p:spTree>
    <p:extLst>
      <p:ext uri="{BB962C8B-B14F-4D97-AF65-F5344CB8AC3E}">
        <p14:creationId xmlns:p14="http://schemas.microsoft.com/office/powerpoint/2010/main" val="394744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AF39-1F91-8D47-8996-096FB40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EB61-DF4B-A74E-BB5A-3E18BB54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8515B-806A-BF49-BC90-0EF93739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8942502" cy="6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7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392C-A4CD-5E4C-8375-AEA2583F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ED087-01AA-8542-9B70-1E6BC91B7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text and notes to fill in details at each point in the graph. </a:t>
            </a:r>
          </a:p>
          <a:p>
            <a:pPr lvl="1"/>
            <a:r>
              <a:rPr lang="en-US" dirty="0"/>
              <a:t>Are all pathogens alike in how they enter?</a:t>
            </a:r>
          </a:p>
          <a:p>
            <a:pPr lvl="1"/>
            <a:r>
              <a:rPr lang="en-US" dirty="0"/>
              <a:t>What innate system mechanisms do we have to prevent entry or to quickly contain them?</a:t>
            </a:r>
          </a:p>
          <a:p>
            <a:pPr lvl="1"/>
            <a:r>
              <a:rPr lang="en-US" dirty="0"/>
              <a:t>How do cells of the immune system “see” pathogens?</a:t>
            </a:r>
          </a:p>
          <a:p>
            <a:pPr lvl="1"/>
            <a:r>
              <a:rPr lang="en-US" dirty="0"/>
              <a:t>Where do pathogens live/replicate?</a:t>
            </a:r>
          </a:p>
          <a:p>
            <a:pPr lvl="1"/>
            <a:r>
              <a:rPr lang="en-US" dirty="0"/>
              <a:t>How do pathogens harm us?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7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C53C-0A7B-0643-ABB1-33D1188C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AA2FC-0CF5-7244-9BA4-2F0F5B438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Innate responses---</a:t>
            </a:r>
          </a:p>
          <a:p>
            <a:pPr lvl="1"/>
            <a:r>
              <a:rPr lang="en-US" dirty="0"/>
              <a:t>We spent gobs of time on inflammation.  How is it induced?  </a:t>
            </a:r>
          </a:p>
          <a:p>
            <a:pPr lvl="1"/>
            <a:r>
              <a:rPr lang="en-US" dirty="0"/>
              <a:t>What is the purpose?</a:t>
            </a:r>
          </a:p>
          <a:p>
            <a:pPr lvl="1"/>
            <a:r>
              <a:rPr lang="en-US" dirty="0"/>
              <a:t>How does it change cells-–such as APCs?</a:t>
            </a:r>
          </a:p>
          <a:p>
            <a:pPr lvl="1"/>
            <a:r>
              <a:rPr lang="en-US" dirty="0"/>
              <a:t>How do events related to innate immunity complement and feed back to each other?</a:t>
            </a:r>
          </a:p>
          <a:p>
            <a:pPr lvl="1"/>
            <a:r>
              <a:rPr lang="en-US" dirty="0"/>
              <a:t>What’s the role of complement?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7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11732</TotalTime>
  <Words>763</Words>
  <Application>Microsoft Macintosh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Immunology Biol 465 Minot State University Spring 2020</vt:lpstr>
      <vt:lpstr>Lecture 35 For May 4st   , 2020</vt:lpstr>
      <vt:lpstr>Reminder….</vt:lpstr>
      <vt:lpstr>Review/question session</vt:lpstr>
      <vt:lpstr>Where were we? </vt:lpstr>
      <vt:lpstr>Chapter 11</vt:lpstr>
      <vt:lpstr>PowerPoint Presentation</vt:lpstr>
      <vt:lpstr>PowerPoint Presentation</vt:lpstr>
      <vt:lpstr>What’s 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Receptors and ligands and signals</vt:lpstr>
      <vt:lpstr>PowerPoint Presentation</vt:lpstr>
      <vt:lpstr>Effector functions</vt:lpstr>
      <vt:lpstr>Pathways!</vt:lpstr>
      <vt:lpstr>Immunological memory</vt:lpstr>
      <vt:lpstr>Immune system failures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247</cp:revision>
  <cp:lastPrinted>2020-02-13T22:40:01Z</cp:lastPrinted>
  <dcterms:created xsi:type="dcterms:W3CDTF">2011-07-31T16:33:39Z</dcterms:created>
  <dcterms:modified xsi:type="dcterms:W3CDTF">2020-05-05T18:27:26Z</dcterms:modified>
</cp:coreProperties>
</file>